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8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B92FD9-E19A-4F6F-B577-D26E06A86DE3}" type="datetimeFigureOut">
              <a:rPr lang="ru-RU" smtClean="0"/>
              <a:pPr/>
              <a:t>13.11.2015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0AA42D-E959-4116-8343-87925A953D0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564622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7CAF9A-8CCC-4FD0-886B-C4FCC924897D}" type="slidenum">
              <a:rPr lang="ru-RU" smtClean="0">
                <a:solidFill>
                  <a:prstClr val="black"/>
                </a:solidFill>
              </a:rPr>
              <a:pPr/>
              <a:t>26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143194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99175-E4E5-4DED-8E18-CD8DC0BFF10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4591F-974D-4478-A3BC-391018BAE79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27463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99175-E4E5-4DED-8E18-CD8DC0BFF10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4591F-974D-4478-A3BC-391018BAE79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550918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99175-E4E5-4DED-8E18-CD8DC0BFF10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4591F-974D-4478-A3BC-391018BAE79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543136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99175-E4E5-4DED-8E18-CD8DC0BFF10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4591F-974D-4478-A3BC-391018BAE79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58755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99175-E4E5-4DED-8E18-CD8DC0BFF10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4591F-974D-4478-A3BC-391018BAE79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27974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99175-E4E5-4DED-8E18-CD8DC0BFF10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4591F-974D-4478-A3BC-391018BAE79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936292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99175-E4E5-4DED-8E18-CD8DC0BFF10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4591F-974D-4478-A3BC-391018BAE79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881191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99175-E4E5-4DED-8E18-CD8DC0BFF10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4591F-974D-4478-A3BC-391018BAE79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915197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99175-E4E5-4DED-8E18-CD8DC0BFF10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4591F-974D-4478-A3BC-391018BAE79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910674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99175-E4E5-4DED-8E18-CD8DC0BFF10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4591F-974D-4478-A3BC-391018BAE79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686176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99175-E4E5-4DED-8E18-CD8DC0BFF10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4591F-974D-4478-A3BC-391018BAE79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362353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40000"/>
                <a:lumOff val="60000"/>
              </a:schemeClr>
            </a:gs>
            <a:gs pos="50000">
              <a:schemeClr val="accent3">
                <a:lumMod val="20000"/>
                <a:lumOff val="80000"/>
              </a:schemeClr>
            </a:gs>
            <a:gs pos="100000">
              <a:schemeClr val="accent3">
                <a:lumMod val="60000"/>
                <a:lumOff val="4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B99175-E4E5-4DED-8E18-CD8DC0BFF10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E4591F-974D-4478-A3BC-391018BAE79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954417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hyperlink" Target="http://lib.seversk.ru/kraeved/page/?doc=762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hyperlink" Target="http://kedrnet.ru/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D%D0%B8%D0%BA%D0%BE%D0%BB%D0%B0%D0%B9_II" TargetMode="External"/><Relationship Id="rId2" Type="http://schemas.openxmlformats.org/officeDocument/2006/relationships/hyperlink" Target="http://ru.wikipedia.org/wiki/%D0%9A%D1%81%D0%B5%D0%BD%D0%B8%D1%8F_%D0%90%D0%BB%D0%B5%D0%BA%D1%81%D0%B0%D0%BD%D0%B4%D1%80%D0%BE%D0%B2%D0%BD%D0%B0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jpe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55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gif"/><Relationship Id="rId3" Type="http://schemas.openxmlformats.org/officeDocument/2006/relationships/hyperlink" Target="https://ru.wikipedia.org/wiki/%D0%A2%D0%BE%D0%BC%D1%81%D0%BA%D0%B0%D1%8F_%D0%BE%D0%B1%D0%BB%D0%B0%D1%81%D1%82%D1%8C" TargetMode="External"/><Relationship Id="rId7" Type="http://schemas.microsoft.com/office/2007/relationships/hdphoto" Target="../media/hdphoto4.wdp"/><Relationship Id="rId2" Type="http://schemas.openxmlformats.org/officeDocument/2006/relationships/hyperlink" Target="https://ru.wikipedia.org/wiki/%D0%9A%D0%BE%D0%BB%D0%BF%D0%B0%D1%88%D0%B5%D0%B2%D1%81%D0%BA%D0%B8%D0%B9_%D1%80%D0%B0%D0%B9%D0%BE%D0%BD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png"/><Relationship Id="rId5" Type="http://schemas.openxmlformats.org/officeDocument/2006/relationships/hyperlink" Target="https://ru.wikipedia.org/wiki/%D0%A2%D0%BE%D0%BC%D1%81%D0%BA" TargetMode="External"/><Relationship Id="rId4" Type="http://schemas.openxmlformats.org/officeDocument/2006/relationships/hyperlink" Target="https://ru.wikipedia.org/wiki/%D0%9E%D0%B1%D1%8C_(%D1%80%D0%B5%D0%BA%D0%B0)" TargetMode="External"/><Relationship Id="rId9" Type="http://schemas.openxmlformats.org/officeDocument/2006/relationships/image" Target="../media/image5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7" Type="http://schemas.openxmlformats.org/officeDocument/2006/relationships/image" Target="../media/image68.jpeg"/><Relationship Id="rId2" Type="http://schemas.openxmlformats.org/officeDocument/2006/relationships/hyperlink" Target="http://www.stihi.ru/avtor/ale1234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tonkosti.ru/%D0%92%D0%B0%D1%81%D1%8E%D0%B3%D0%B0%D0%BD%D1%81%D0%BA%D0%B8%D0%B5_%D0%B1%D0%BE%D0%BB%D0%BE%D1%82%D0%B0" TargetMode="External"/><Relationship Id="rId7" Type="http://schemas.openxmlformats.org/officeDocument/2006/relationships/image" Target="../media/image7.png"/><Relationship Id="rId2" Type="http://schemas.openxmlformats.org/officeDocument/2006/relationships/hyperlink" Target="http://tonkosti.ru/%D0%A2%D0%B0%D0%BB%D0%BE%D0%B2%D1%81%D0%BA%D0%B8%D0%B5_%D0%A7%D0%B0%D1%88%D0%B8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hyperlink" Target="http://tonkosti.ru/%D0%9C%D0%BE%D0%B3%D0%BE%D1%87%D0%B8%D0%BD%D0%BE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hyperlink" Target="http://tonkosti.ru/%D0%9C%D0%B5%D0%BC%D0%BE%D1%80%D0%B8%D0%B0%D0%BB%D1%8C%D0%BD%D1%8B%D0%B9_%D0%BC%D1%83%D0%B7%D0%B5%D0%B9_%C2%AB%D0%A1%D0%BB%D0%B5%D0%B4%D1%81%D1%82%D0%B2%D0%B5%D0%BD%D0%BD%D0%B0%D1%8F_%D1%82%D1%8E%D1%80%D1%8C%D0%BC%D0%B0_%D0%9D%D0%9A%D0%92%D0%94%C2%BB" TargetMode="External"/><Relationship Id="rId7" Type="http://schemas.openxmlformats.org/officeDocument/2006/relationships/hyperlink" Target="http://tonkosti.ru/%D0%9C%D1%83%D0%B7%D0%B5%D0%B9_%D0%A2%D0%BE%D0%BC%D1%81%D0%BA%D0%BE%D0%B3%D0%BE_%D0%BF%D0%B8%D0%B2%D0%B0" TargetMode="External"/><Relationship Id="rId12" Type="http://schemas.openxmlformats.org/officeDocument/2006/relationships/image" Target="../media/image24.png"/><Relationship Id="rId2" Type="http://schemas.openxmlformats.org/officeDocument/2006/relationships/hyperlink" Target="http://tonkosti.ru/%D0%9B%D0%B0%D0%B3%D0%B5%D1%80%D0%BD%D1%8B%D0%B9_%D1%81%D0%B0%D0%B4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tonkosti.ru/%D0%9C%D1%83%D0%B7%D0%B5%D0%B9_%D1%81%D0%BB%D0%B0%D0%B2%D1%8F%D0%BD%D1%81%D0%BA%D0%BE%D0%B9_%D0%BC%D0%B8%D1%84%D0%BE%D0%BB%D0%BE%D0%B3%D0%B8%D0%B8" TargetMode="External"/><Relationship Id="rId11" Type="http://schemas.openxmlformats.org/officeDocument/2006/relationships/image" Target="../media/image23.png"/><Relationship Id="rId5" Type="http://schemas.openxmlformats.org/officeDocument/2006/relationships/hyperlink" Target="http://tonkosti.ru/%D0%9C%D1%83%D0%B7%D0%B5%D0%B9_%D0%B8%D1%81%D1%82%D0%BE%D1%80%D0%B8%D0%B8_%D0%A2%D0%BE%D0%BC%D1%81%D0%BA%D0%B0" TargetMode="External"/><Relationship Id="rId10" Type="http://schemas.openxmlformats.org/officeDocument/2006/relationships/image" Target="../media/image22.png"/><Relationship Id="rId4" Type="http://schemas.openxmlformats.org/officeDocument/2006/relationships/hyperlink" Target="http://tonkosti.ru/%D0%9C%D1%83%D0%B7%D0%B5%D0%B9_%D0%B4%D0%B5%D1%80%D0%B5%D0%B2%D1%8F%D0%BD%D0%BD%D0%BE%D0%B3%D0%BE_%D0%B7%D0%BE%D0%B4%D1%87%D0%B5%D1%81%D1%82%D0%B2%D0%B0" TargetMode="External"/><Relationship Id="rId9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88640"/>
            <a:ext cx="7772400" cy="1656184"/>
          </a:xfrm>
        </p:spPr>
        <p:txBody>
          <a:bodyPr>
            <a:normAutofit fontScale="90000"/>
          </a:bodyPr>
          <a:lstStyle/>
          <a:p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Муниципальное Бюджетное Общеобразовательное Учреждение «Средняя Общеобразовательная школа № 198»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/>
            </a:r>
            <a:b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</a:b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Туристический маршрут:</a:t>
            </a:r>
            <a:b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</a:b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«Ожерелье Томской области»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589240"/>
            <a:ext cx="7664896" cy="1268760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ru-RU" sz="1600" b="1" dirty="0" smtClean="0">
                <a:solidFill>
                  <a:schemeClr val="tx1"/>
                </a:solidFill>
              </a:rPr>
              <a:t>                                                 Выполнила: Довыденко Анна, 11 класс</a:t>
            </a:r>
          </a:p>
          <a:p>
            <a:pPr algn="l"/>
            <a:r>
              <a:rPr lang="ru-RU" sz="1600" b="1" dirty="0" smtClean="0">
                <a:solidFill>
                  <a:schemeClr val="tx1"/>
                </a:solidFill>
              </a:rPr>
              <a:t>                                                 Руководитель: Долгова Ирина Николаевна, </a:t>
            </a:r>
          </a:p>
          <a:p>
            <a:pPr algn="l"/>
            <a:r>
              <a:rPr lang="ru-RU" sz="1600" b="1" dirty="0" smtClean="0">
                <a:solidFill>
                  <a:schemeClr val="tx1"/>
                </a:solidFill>
              </a:rPr>
              <a:t>                                                 учитель географии</a:t>
            </a:r>
          </a:p>
          <a:p>
            <a:endParaRPr lang="ru-RU" sz="1600" b="1" dirty="0" smtClean="0">
              <a:solidFill>
                <a:schemeClr val="tx1"/>
              </a:solidFill>
            </a:endParaRPr>
          </a:p>
          <a:p>
            <a:r>
              <a:rPr lang="ru-RU" sz="1600" b="1" dirty="0" smtClean="0">
                <a:solidFill>
                  <a:schemeClr val="tx1"/>
                </a:solidFill>
              </a:rPr>
              <a:t>Северск 2015</a:t>
            </a:r>
            <a:endParaRPr lang="ru-RU" sz="1600" b="1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Documents and Settings\User\Мои документы\Downloads\тебе сюда\школа\to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484784"/>
            <a:ext cx="5371232" cy="396400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310097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>
              <a:latin typeface="Book Antiqu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6184" y="4581128"/>
            <a:ext cx="8828304" cy="2117069"/>
          </a:xfrm>
          <a:scene3d>
            <a:camera prst="obliqueTopLeft"/>
            <a:lightRig rig="balanced" dir="tr"/>
          </a:scene3d>
          <a:sp3d contourW="14605" prstMaterial="plastic">
            <a:bevelT w="50800"/>
            <a:contourClr>
              <a:schemeClr val="accent5">
                <a:shade val="30000"/>
                <a:satMod val="120000"/>
              </a:schemeClr>
            </a:contourClr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b="1" dirty="0" smtClean="0"/>
              <a:t>В 13 километрах </a:t>
            </a:r>
            <a:r>
              <a:rPr lang="ru-RU" sz="2400" b="1" dirty="0"/>
              <a:t>от Томска находится прежде секретный город Томск-7, переименованный сегодня </a:t>
            </a:r>
            <a:r>
              <a:rPr lang="ru-RU" sz="2400" b="1" dirty="0" smtClean="0"/>
              <a:t>в</a:t>
            </a:r>
            <a:r>
              <a:rPr lang="ru-RU" sz="2400" b="1" dirty="0"/>
              <a:t> закрытый город Северск</a:t>
            </a:r>
            <a:r>
              <a:rPr lang="ru-RU" sz="2400" b="1" dirty="0" smtClean="0"/>
              <a:t>. </a:t>
            </a:r>
          </a:p>
          <a:p>
            <a:pPr marL="0" indent="0" algn="ctr">
              <a:buNone/>
            </a:pPr>
            <a:r>
              <a:rPr lang="ru-RU" sz="2400" b="1" dirty="0" smtClean="0"/>
              <a:t>Это крупнейший </a:t>
            </a:r>
            <a:r>
              <a:rPr lang="ru-RU" sz="2400" b="1" dirty="0"/>
              <a:t>из закрытых городов </a:t>
            </a:r>
            <a:r>
              <a:rPr lang="ru-RU" sz="2400" b="1" dirty="0" smtClean="0"/>
              <a:t>России. </a:t>
            </a:r>
            <a:endParaRPr lang="ru-RU" sz="2400" b="1" dirty="0"/>
          </a:p>
        </p:txBody>
      </p:sp>
      <p:pic>
        <p:nvPicPr>
          <p:cNvPr id="7170" name="Picture 2" descr="C:\Documents and Settings\User\Мои документы\Downloads\тебе сюда\школа\484013_view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7575" y="260648"/>
            <a:ext cx="8266275" cy="39604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561390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8877672" cy="583921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2800" b="1" dirty="0" smtClean="0"/>
              <a:t>Достопримечательности г. Север</a:t>
            </a:r>
            <a:r>
              <a:rPr lang="ru-RU" sz="3200" b="1" dirty="0" smtClean="0"/>
              <a:t>ска</a:t>
            </a:r>
            <a:r>
              <a:rPr lang="ru-RU" sz="3600" b="1" dirty="0"/>
              <a:t/>
            </a:r>
            <a:br>
              <a:rPr lang="ru-RU" sz="3600" b="1" dirty="0"/>
            </a:b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145" y="5734052"/>
            <a:ext cx="4042792" cy="136815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800" b="1" dirty="0"/>
              <a:t>П</a:t>
            </a:r>
            <a:r>
              <a:rPr lang="ru-RU" sz="1800" b="1" dirty="0" smtClean="0"/>
              <a:t>амятник </a:t>
            </a:r>
            <a:r>
              <a:rPr lang="ru-RU" sz="1800" b="1" dirty="0"/>
              <a:t>Ленину на одноименной </a:t>
            </a:r>
            <a:r>
              <a:rPr lang="ru-RU" sz="1800" b="1" dirty="0" smtClean="0"/>
              <a:t>площади</a:t>
            </a:r>
            <a:endParaRPr lang="ru-RU" sz="1800" b="1" dirty="0"/>
          </a:p>
        </p:txBody>
      </p:sp>
      <p:pic>
        <p:nvPicPr>
          <p:cNvPr id="9218" name="Picture 2" descr="C:\Documents and Settings\User\Мои документы\Downloads\тебе сюда\школа\1139407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3289339"/>
            <a:ext cx="3752061" cy="24954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Documents and Settings\User\Мои документы\Downloads\тебе сюда\школа\seversk1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641442"/>
            <a:ext cx="1872208" cy="25622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148064" y="5657671"/>
            <a:ext cx="37261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prstClr val="black"/>
                </a:solidFill>
              </a:rPr>
              <a:t>Природный парк с его красивыми аллеями, уникальным Зоопарком, стадионами и каруселями. </a:t>
            </a:r>
          </a:p>
        </p:txBody>
      </p:sp>
      <p:pic>
        <p:nvPicPr>
          <p:cNvPr id="9220" name="Picture 4" descr="C:\Documents and Settings\User\Мои документы\Downloads\тебе сюда\школа\normal_p111007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93493" y="700553"/>
            <a:ext cx="2852740" cy="21408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C:\Documents and Settings\User\Мои документы\Downloads\тебе сюда\школа\1343209917_1264142682_p111008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9" y="3203692"/>
            <a:ext cx="3348676" cy="25077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987824" y="2640670"/>
            <a:ext cx="27363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prstClr val="black"/>
                </a:solidFill>
              </a:rPr>
              <a:t>Храм </a:t>
            </a:r>
            <a:r>
              <a:rPr lang="ru-RU" b="1" dirty="0" smtClean="0">
                <a:solidFill>
                  <a:prstClr val="black"/>
                </a:solidFill>
              </a:rPr>
              <a:t>иконы Владимирской </a:t>
            </a:r>
            <a:r>
              <a:rPr lang="ru-RU" b="1" dirty="0">
                <a:solidFill>
                  <a:prstClr val="black"/>
                </a:solidFill>
              </a:rPr>
              <a:t>Божьей матери</a:t>
            </a:r>
          </a:p>
        </p:txBody>
      </p:sp>
      <p:pic>
        <p:nvPicPr>
          <p:cNvPr id="9223" name="Picture 7" descr="C:\Documents and Settings\User\Мои документы\Downloads\тебе сюда\школа\image036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98320" y="700553"/>
            <a:ext cx="1440160" cy="19202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619166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92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92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92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922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922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-243408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Поэты о Северске</a:t>
            </a: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764704"/>
            <a:ext cx="3322712" cy="4608512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ru-RU" sz="5600" b="1" dirty="0" smtClean="0">
                <a:latin typeface="Segoe Script" pitchFamily="34" charset="0"/>
              </a:rPr>
              <a:t>Здравствуй</a:t>
            </a:r>
            <a:r>
              <a:rPr lang="ru-RU" sz="5600" b="1" dirty="0">
                <a:latin typeface="Segoe Script" pitchFamily="34" charset="0"/>
              </a:rPr>
              <a:t>, Северск!</a:t>
            </a:r>
          </a:p>
          <a:p>
            <a:pPr marL="0" indent="0">
              <a:buNone/>
            </a:pPr>
            <a:r>
              <a:rPr lang="ru-RU" sz="5600" dirty="0">
                <a:latin typeface="Segoe Script" pitchFamily="34" charset="0"/>
              </a:rPr>
              <a:t>Здравствуй, Северск! Незабвенный.</a:t>
            </a:r>
          </a:p>
          <a:p>
            <a:pPr marL="0" indent="0">
              <a:buNone/>
            </a:pPr>
            <a:r>
              <a:rPr lang="ru-RU" sz="5600" dirty="0">
                <a:latin typeface="Segoe Script" pitchFamily="34" charset="0"/>
              </a:rPr>
              <a:t>Ты один в моей судьбе.</a:t>
            </a:r>
          </a:p>
          <a:p>
            <a:pPr marL="0" indent="0">
              <a:buNone/>
            </a:pPr>
            <a:r>
              <a:rPr lang="ru-RU" sz="5600" dirty="0">
                <a:latin typeface="Segoe Script" pitchFamily="34" charset="0"/>
              </a:rPr>
              <a:t>Как живу? Обыкновенно!</a:t>
            </a:r>
          </a:p>
          <a:p>
            <a:pPr marL="0" indent="0">
              <a:buNone/>
            </a:pPr>
            <a:r>
              <a:rPr lang="ru-RU" sz="5600" dirty="0">
                <a:latin typeface="Segoe Script" pitchFamily="34" charset="0"/>
              </a:rPr>
              <a:t>Низко кланяюсь тебе.</a:t>
            </a:r>
          </a:p>
          <a:p>
            <a:pPr marL="0" indent="0">
              <a:buNone/>
            </a:pPr>
            <a:r>
              <a:rPr lang="ru-RU" sz="5600" dirty="0">
                <a:latin typeface="Segoe Script" pitchFamily="34" charset="0"/>
              </a:rPr>
              <a:t> </a:t>
            </a:r>
          </a:p>
          <a:p>
            <a:pPr marL="0" indent="0">
              <a:buNone/>
            </a:pPr>
            <a:r>
              <a:rPr lang="ru-RU" sz="5600" dirty="0">
                <a:latin typeface="Segoe Script" pitchFamily="34" charset="0"/>
              </a:rPr>
              <a:t>Здравствуй! Через расстоянье,</a:t>
            </a:r>
          </a:p>
          <a:p>
            <a:pPr marL="0" indent="0">
              <a:buNone/>
            </a:pPr>
            <a:r>
              <a:rPr lang="ru-RU" sz="5600" dirty="0">
                <a:latin typeface="Segoe Script" pitchFamily="34" charset="0"/>
              </a:rPr>
              <a:t>Всевозможные преграды…</a:t>
            </a:r>
          </a:p>
          <a:p>
            <a:pPr marL="0" indent="0">
              <a:buNone/>
            </a:pPr>
            <a:r>
              <a:rPr lang="ru-RU" sz="5600" dirty="0">
                <a:latin typeface="Segoe Script" pitchFamily="34" charset="0"/>
              </a:rPr>
              <a:t>Затянулось расставанье</a:t>
            </a:r>
          </a:p>
          <a:p>
            <a:pPr marL="0" indent="0">
              <a:buNone/>
            </a:pPr>
            <a:r>
              <a:rPr lang="ru-RU" sz="5600" dirty="0">
                <a:latin typeface="Segoe Script" pitchFamily="34" charset="0"/>
              </a:rPr>
              <a:t>Под сурдинку из рулады.</a:t>
            </a:r>
          </a:p>
          <a:p>
            <a:pPr marL="0" indent="0">
              <a:buNone/>
            </a:pPr>
            <a:r>
              <a:rPr lang="ru-RU" sz="5600" dirty="0">
                <a:latin typeface="Segoe Script" pitchFamily="34" charset="0"/>
              </a:rPr>
              <a:t> </a:t>
            </a:r>
          </a:p>
          <a:p>
            <a:pPr marL="0" indent="0">
              <a:buNone/>
            </a:pPr>
            <a:r>
              <a:rPr lang="ru-RU" sz="5600" dirty="0">
                <a:latin typeface="Segoe Script" pitchFamily="34" charset="0"/>
              </a:rPr>
              <a:t>Где-то встреча робкой птицей</a:t>
            </a:r>
          </a:p>
          <a:p>
            <a:pPr marL="0" indent="0">
              <a:buNone/>
            </a:pPr>
            <a:r>
              <a:rPr lang="ru-RU" sz="5600" dirty="0">
                <a:latin typeface="Segoe Script" pitchFamily="34" charset="0"/>
              </a:rPr>
              <a:t>Пробивается в ненастье.</a:t>
            </a:r>
          </a:p>
          <a:p>
            <a:pPr marL="0" indent="0">
              <a:buNone/>
            </a:pPr>
            <a:r>
              <a:rPr lang="ru-RU" sz="5600" dirty="0">
                <a:latin typeface="Segoe Script" pitchFamily="34" charset="0"/>
              </a:rPr>
              <a:t>Как тягуче время мчится</a:t>
            </a:r>
          </a:p>
          <a:p>
            <a:pPr marL="0" indent="0">
              <a:buNone/>
            </a:pPr>
            <a:r>
              <a:rPr lang="ru-RU" sz="5600" dirty="0">
                <a:latin typeface="Segoe Script" pitchFamily="34" charset="0"/>
              </a:rPr>
              <a:t>И обкрадывает счастье!</a:t>
            </a:r>
          </a:p>
          <a:p>
            <a:pPr marL="0" indent="0">
              <a:buNone/>
            </a:pPr>
            <a:r>
              <a:rPr lang="ru-RU" sz="5600" dirty="0">
                <a:latin typeface="Segoe Script" pitchFamily="34" charset="0"/>
              </a:rPr>
              <a:t> </a:t>
            </a:r>
          </a:p>
          <a:p>
            <a:pPr marL="0" indent="0">
              <a:buNone/>
            </a:pPr>
            <a:r>
              <a:rPr lang="ru-RU" sz="5600" dirty="0">
                <a:latin typeface="Segoe Script" pitchFamily="34" charset="0"/>
              </a:rPr>
              <a:t>Здравствуй, Северск! Город лунный –</a:t>
            </a:r>
          </a:p>
          <a:p>
            <a:pPr marL="0" indent="0">
              <a:buNone/>
            </a:pPr>
            <a:r>
              <a:rPr lang="ru-RU" sz="5600" dirty="0">
                <a:latin typeface="Segoe Script" pitchFamily="34" charset="0"/>
              </a:rPr>
              <a:t>С поэтической душой.</a:t>
            </a:r>
          </a:p>
          <a:p>
            <a:pPr marL="0" indent="0">
              <a:buNone/>
            </a:pPr>
            <a:r>
              <a:rPr lang="ru-RU" sz="5600" dirty="0">
                <a:latin typeface="Segoe Script" pitchFamily="34" charset="0"/>
              </a:rPr>
              <a:t>Для меня ты – вечно юный!</a:t>
            </a:r>
          </a:p>
          <a:p>
            <a:pPr marL="0" indent="0">
              <a:buNone/>
            </a:pPr>
            <a:r>
              <a:rPr lang="ru-RU" sz="5600" dirty="0">
                <a:latin typeface="Segoe Script" pitchFamily="34" charset="0"/>
              </a:rPr>
              <a:t>Самый светлый и большой.</a:t>
            </a:r>
          </a:p>
          <a:p>
            <a:pPr marL="0" indent="0">
              <a:buNone/>
            </a:pPr>
            <a:r>
              <a:rPr lang="ru-RU" sz="5600" dirty="0">
                <a:latin typeface="Segoe Script" pitchFamily="34" charset="0"/>
              </a:rPr>
              <a:t> </a:t>
            </a:r>
          </a:p>
          <a:p>
            <a:pPr marL="0" indent="0">
              <a:buNone/>
            </a:pPr>
            <a:r>
              <a:rPr lang="ru-RU" sz="5600" dirty="0">
                <a:latin typeface="Segoe Script" pitchFamily="34" charset="0"/>
              </a:rPr>
              <a:t>Здравствуй, город беспокойный.</a:t>
            </a:r>
          </a:p>
          <a:p>
            <a:pPr marL="0" indent="0">
              <a:buNone/>
            </a:pPr>
            <a:r>
              <a:rPr lang="ru-RU" sz="5600" dirty="0">
                <a:latin typeface="Segoe Script" pitchFamily="34" charset="0"/>
              </a:rPr>
              <a:t>Неоконченная песнь.</a:t>
            </a:r>
          </a:p>
          <a:p>
            <a:pPr marL="0" indent="0">
              <a:buNone/>
            </a:pPr>
            <a:r>
              <a:rPr lang="ru-RU" sz="5600" dirty="0">
                <a:latin typeface="Segoe Script" pitchFamily="34" charset="0"/>
              </a:rPr>
              <a:t>Ты – любви большой достоин.</a:t>
            </a:r>
          </a:p>
          <a:p>
            <a:pPr marL="0" indent="0">
              <a:buNone/>
            </a:pPr>
            <a:r>
              <a:rPr lang="ru-RU" sz="5600" dirty="0">
                <a:latin typeface="Segoe Script" pitchFamily="34" charset="0"/>
              </a:rPr>
              <a:t>Хорошо, что где-то есть!</a:t>
            </a:r>
          </a:p>
          <a:p>
            <a:pPr marL="0" indent="0">
              <a:buNone/>
            </a:pPr>
            <a:r>
              <a:rPr lang="ru-RU" sz="5600" b="1" u="sng" dirty="0" err="1">
                <a:latin typeface="Segoe Script" pitchFamily="34" charset="0"/>
                <a:hlinkClick r:id="rId2"/>
              </a:rPr>
              <a:t>Ниренберг</a:t>
            </a:r>
            <a:r>
              <a:rPr lang="ru-RU" sz="5600" b="1" u="sng" dirty="0">
                <a:latin typeface="Segoe Script" pitchFamily="34" charset="0"/>
                <a:hlinkClick r:id="rId2"/>
              </a:rPr>
              <a:t> В.</a:t>
            </a:r>
            <a:endParaRPr lang="ru-RU" sz="5600" dirty="0">
              <a:latin typeface="Segoe Script" pitchFamily="34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047656" y="1801353"/>
            <a:ext cx="3096344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prstClr val="black"/>
                </a:solidFill>
                <a:latin typeface="Segoe Script" pitchFamily="34" charset="0"/>
              </a:rPr>
              <a:t>Мой хороший городок</a:t>
            </a:r>
          </a:p>
          <a:p>
            <a:r>
              <a:rPr lang="ru-RU" sz="1400" dirty="0">
                <a:solidFill>
                  <a:prstClr val="black"/>
                </a:solidFill>
                <a:latin typeface="Segoe Script" pitchFamily="34" charset="0"/>
              </a:rPr>
              <a:t>В глубине великой Родины,</a:t>
            </a:r>
          </a:p>
          <a:p>
            <a:r>
              <a:rPr lang="ru-RU" sz="1400" dirty="0">
                <a:solidFill>
                  <a:prstClr val="black"/>
                </a:solidFill>
                <a:latin typeface="Segoe Script" pitchFamily="34" charset="0"/>
              </a:rPr>
              <a:t>От столицы вдалеке,</a:t>
            </a:r>
          </a:p>
          <a:p>
            <a:r>
              <a:rPr lang="ru-RU" sz="1400" dirty="0">
                <a:solidFill>
                  <a:prstClr val="black"/>
                </a:solidFill>
                <a:latin typeface="Segoe Script" pitchFamily="34" charset="0"/>
              </a:rPr>
              <a:t>Годы молодости пройдены –</a:t>
            </a:r>
          </a:p>
          <a:p>
            <a:r>
              <a:rPr lang="ru-RU" sz="1400" dirty="0">
                <a:solidFill>
                  <a:prstClr val="black"/>
                </a:solidFill>
                <a:latin typeface="Segoe Script" pitchFamily="34" charset="0"/>
              </a:rPr>
              <a:t>Вырос город на реке.</a:t>
            </a:r>
          </a:p>
          <a:p>
            <a:r>
              <a:rPr lang="ru-RU" sz="1400" dirty="0">
                <a:solidFill>
                  <a:prstClr val="black"/>
                </a:solidFill>
                <a:latin typeface="Segoe Script" pitchFamily="34" charset="0"/>
              </a:rPr>
              <a:t> </a:t>
            </a:r>
          </a:p>
          <a:p>
            <a:r>
              <a:rPr lang="ru-RU" sz="1400" dirty="0">
                <a:solidFill>
                  <a:prstClr val="black"/>
                </a:solidFill>
                <a:latin typeface="Segoe Script" pitchFamily="34" charset="0"/>
              </a:rPr>
              <a:t>Он живет почти в </a:t>
            </a:r>
            <a:r>
              <a:rPr lang="ru-RU" sz="1400" dirty="0" err="1">
                <a:solidFill>
                  <a:prstClr val="black"/>
                </a:solidFill>
                <a:latin typeface="Segoe Script" pitchFamily="34" charset="0"/>
              </a:rPr>
              <a:t>безвестии</a:t>
            </a:r>
            <a:r>
              <a:rPr lang="ru-RU" sz="1400" dirty="0">
                <a:solidFill>
                  <a:prstClr val="black"/>
                </a:solidFill>
                <a:latin typeface="Segoe Script" pitchFamily="34" charset="0"/>
              </a:rPr>
              <a:t>,</a:t>
            </a:r>
          </a:p>
          <a:p>
            <a:r>
              <a:rPr lang="ru-RU" sz="1400" dirty="0">
                <a:solidFill>
                  <a:prstClr val="black"/>
                </a:solidFill>
                <a:latin typeface="Segoe Script" pitchFamily="34" charset="0"/>
              </a:rPr>
              <a:t>Но по-воински в строю,</a:t>
            </a:r>
          </a:p>
          <a:p>
            <a:r>
              <a:rPr lang="ru-RU" sz="1400" dirty="0">
                <a:solidFill>
                  <a:prstClr val="black"/>
                </a:solidFill>
                <a:latin typeface="Segoe Script" pitchFamily="34" charset="0"/>
              </a:rPr>
              <a:t>И считаем делом чести мы</a:t>
            </a:r>
          </a:p>
          <a:p>
            <a:r>
              <a:rPr lang="ru-RU" sz="1400" dirty="0">
                <a:solidFill>
                  <a:prstClr val="black"/>
                </a:solidFill>
                <a:latin typeface="Segoe Script" pitchFamily="34" charset="0"/>
              </a:rPr>
              <a:t>Долю трудную свою.</a:t>
            </a:r>
          </a:p>
          <a:p>
            <a:r>
              <a:rPr lang="ru-RU" sz="1400" dirty="0">
                <a:solidFill>
                  <a:prstClr val="black"/>
                </a:solidFill>
                <a:latin typeface="Segoe Script" pitchFamily="34" charset="0"/>
              </a:rPr>
              <a:t> </a:t>
            </a:r>
          </a:p>
          <a:p>
            <a:r>
              <a:rPr lang="ru-RU" sz="1400" dirty="0">
                <a:solidFill>
                  <a:prstClr val="black"/>
                </a:solidFill>
                <a:latin typeface="Segoe Script" pitchFamily="34" charset="0"/>
              </a:rPr>
              <a:t>И работу нашу славную</a:t>
            </a:r>
          </a:p>
          <a:p>
            <a:r>
              <a:rPr lang="ru-RU" sz="1400" dirty="0">
                <a:solidFill>
                  <a:prstClr val="black"/>
                </a:solidFill>
                <a:latin typeface="Segoe Script" pitchFamily="34" charset="0"/>
              </a:rPr>
              <a:t>Не сменяем ни на что,</a:t>
            </a:r>
          </a:p>
          <a:p>
            <a:r>
              <a:rPr lang="ru-RU" sz="1400" dirty="0">
                <a:solidFill>
                  <a:prstClr val="black"/>
                </a:solidFill>
                <a:latin typeface="Segoe Script" pitchFamily="34" charset="0"/>
              </a:rPr>
              <a:t>И заботу нашу главную</a:t>
            </a:r>
          </a:p>
          <a:p>
            <a:r>
              <a:rPr lang="ru-RU" sz="1400" dirty="0">
                <a:solidFill>
                  <a:prstClr val="black"/>
                </a:solidFill>
                <a:latin typeface="Segoe Script" pitchFamily="34" charset="0"/>
              </a:rPr>
              <a:t>Возлагаем на плечо.</a:t>
            </a:r>
          </a:p>
          <a:p>
            <a:r>
              <a:rPr lang="ru-RU" sz="1400" dirty="0">
                <a:solidFill>
                  <a:prstClr val="black"/>
                </a:solidFill>
                <a:latin typeface="Segoe Script" pitchFamily="34" charset="0"/>
              </a:rPr>
              <a:t> </a:t>
            </a:r>
          </a:p>
          <a:p>
            <a:r>
              <a:rPr lang="ru-RU" sz="1400" dirty="0">
                <a:solidFill>
                  <a:prstClr val="black"/>
                </a:solidFill>
                <a:latin typeface="Segoe Script" pitchFamily="34" charset="0"/>
              </a:rPr>
              <a:t>Широко раскинул улицы</a:t>
            </a:r>
          </a:p>
          <a:p>
            <a:r>
              <a:rPr lang="ru-RU" sz="1400" dirty="0">
                <a:solidFill>
                  <a:prstClr val="black"/>
                </a:solidFill>
                <a:latin typeface="Segoe Script" pitchFamily="34" charset="0"/>
              </a:rPr>
              <a:t>Мой хороший городок</a:t>
            </a:r>
          </a:p>
          <a:p>
            <a:r>
              <a:rPr lang="ru-RU" sz="1400" dirty="0">
                <a:solidFill>
                  <a:prstClr val="black"/>
                </a:solidFill>
                <a:latin typeface="Segoe Script" pitchFamily="34" charset="0"/>
              </a:rPr>
              <a:t>Каждый житель им любуется –</a:t>
            </a:r>
          </a:p>
          <a:p>
            <a:r>
              <a:rPr lang="ru-RU" sz="1400" dirty="0">
                <a:solidFill>
                  <a:prstClr val="black"/>
                </a:solidFill>
                <a:latin typeface="Segoe Script" pitchFamily="34" charset="0"/>
              </a:rPr>
              <a:t>Значит, он не </a:t>
            </a:r>
            <a:r>
              <a:rPr lang="ru-RU" sz="1400" dirty="0" smtClean="0">
                <a:solidFill>
                  <a:prstClr val="black"/>
                </a:solidFill>
                <a:latin typeface="Segoe Script" pitchFamily="34" charset="0"/>
              </a:rPr>
              <a:t>одинок.</a:t>
            </a:r>
          </a:p>
          <a:p>
            <a:r>
              <a:rPr lang="ru-RU" sz="1400" dirty="0" smtClean="0">
                <a:solidFill>
                  <a:prstClr val="black"/>
                </a:solidFill>
                <a:latin typeface="Segoe Script" pitchFamily="34" charset="0"/>
              </a:rPr>
              <a:t>             </a:t>
            </a:r>
            <a:r>
              <a:rPr lang="ru-RU" sz="1400" b="1" dirty="0" err="1" smtClean="0">
                <a:solidFill>
                  <a:prstClr val="black"/>
                </a:solidFill>
                <a:latin typeface="Segoe Script" pitchFamily="34" charset="0"/>
              </a:rPr>
              <a:t>Шадинова</a:t>
            </a:r>
            <a:r>
              <a:rPr lang="ru-RU" sz="1400" b="1" dirty="0" smtClean="0">
                <a:solidFill>
                  <a:prstClr val="black"/>
                </a:solidFill>
                <a:latin typeface="Segoe Script" pitchFamily="34" charset="0"/>
              </a:rPr>
              <a:t> Е.</a:t>
            </a:r>
            <a:endParaRPr lang="ru-RU" sz="1400" dirty="0">
              <a:solidFill>
                <a:prstClr val="black"/>
              </a:solidFill>
              <a:latin typeface="Segoe Script" pitchFamily="34" charset="0"/>
            </a:endParaRPr>
          </a:p>
        </p:txBody>
      </p:sp>
      <p:pic>
        <p:nvPicPr>
          <p:cNvPr id="10242" name="Picture 2" descr="C:\Documents and Settings\User\Мои документы\Downloads\тебе сюда\школа\seversk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5856" y="692696"/>
            <a:ext cx="2664296" cy="17371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Documents and Settings\User\Мои документы\Downloads\тебе сюда\школа\80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780928"/>
            <a:ext cx="2751352" cy="20946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C:\Documents and Settings\User\Мои документы\Downloads\тебе сюда\школа\430262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11120" y="4884698"/>
            <a:ext cx="2300064" cy="17250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356421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5805264"/>
            <a:ext cx="8712968" cy="710952"/>
          </a:xfrm>
        </p:spPr>
        <p:txBody>
          <a:bodyPr>
            <a:normAutofit fontScale="90000"/>
          </a:bodyPr>
          <a:lstStyle/>
          <a:p>
            <a:r>
              <a:rPr lang="ru-RU" sz="2000" b="1" dirty="0"/>
              <a:t>Город находится </a:t>
            </a:r>
            <a:r>
              <a:rPr lang="ru-RU" sz="2000" b="1" dirty="0" smtClean="0"/>
              <a:t>в </a:t>
            </a:r>
            <a:r>
              <a:rPr lang="ru-RU" sz="2000" b="1" dirty="0"/>
              <a:t>480 км к западу от </a:t>
            </a:r>
            <a:r>
              <a:rPr lang="ru-RU" sz="2000" b="1" dirty="0" smtClean="0"/>
              <a:t>Томска.</a:t>
            </a:r>
            <a:r>
              <a:rPr lang="ru-RU" sz="2000" b="1" dirty="0"/>
              <a:t> Кедровый является одним из самых маленьких городов по численности населения в </a:t>
            </a:r>
            <a:r>
              <a:rPr lang="ru-RU" sz="2000" b="1" dirty="0" smtClean="0"/>
              <a:t>России.</a:t>
            </a:r>
            <a:endParaRPr lang="ru-RU" sz="2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9104" y="6525394"/>
            <a:ext cx="2098576" cy="316631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dirty="0" smtClean="0">
                <a:hlinkClick r:id="rId2"/>
              </a:rPr>
              <a:t>http://kedrnet.ru/</a:t>
            </a:r>
            <a:endParaRPr lang="ru-RU" dirty="0"/>
          </a:p>
        </p:txBody>
      </p:sp>
      <p:pic>
        <p:nvPicPr>
          <p:cNvPr id="11266" name="Picture 2" descr="C:\Documents and Settings\User\Мои документы\Downloads\тебе сюда\школа\71819672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683" t="4060" r="4106"/>
          <a:stretch/>
        </p:blipFill>
        <p:spPr bwMode="auto">
          <a:xfrm>
            <a:off x="1187624" y="116632"/>
            <a:ext cx="6346061" cy="55446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446067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3165" y="-99392"/>
            <a:ext cx="8229600" cy="1143000"/>
          </a:xfrm>
        </p:spPr>
        <p:txBody>
          <a:bodyPr/>
          <a:lstStyle/>
          <a:p>
            <a:r>
              <a:rPr lang="ru-RU" dirty="0" smtClean="0"/>
              <a:t>Прогулка по г. Кедровому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3789039"/>
            <a:ext cx="8352928" cy="273630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b="1" dirty="0"/>
              <a:t>Первые впечатления от прогулки — несколько пятиэтажек и кругом тайга. Людей, как и машин, немного. Улицы от снега почищены, тропинки в перелесках протоптаны. Л</a:t>
            </a:r>
            <a:r>
              <a:rPr lang="ru-RU" sz="2000" b="1" dirty="0" smtClean="0"/>
              <a:t>етом </a:t>
            </a:r>
            <a:r>
              <a:rPr lang="ru-RU" sz="2000" b="1" dirty="0"/>
              <a:t>город выглядит </a:t>
            </a:r>
            <a:r>
              <a:rPr lang="ru-RU" sz="2000" b="1" dirty="0" smtClean="0"/>
              <a:t>так же </a:t>
            </a:r>
            <a:r>
              <a:rPr lang="ru-RU" sz="2000" b="1" dirty="0"/>
              <a:t>аккуратно, только "окрашен" в хвойный зеленый цвет. А с </a:t>
            </a:r>
            <a:r>
              <a:rPr lang="ru-RU" sz="2000" b="1" dirty="0" smtClean="0"/>
              <a:t>воздуха смотрится островком </a:t>
            </a:r>
            <a:r>
              <a:rPr lang="ru-RU" sz="2000" b="1" dirty="0"/>
              <a:t>цивилизации в море тайги. Как ни удивительно, но Кедровый — город со 100% благоустроенностью. </a:t>
            </a:r>
            <a:endParaRPr lang="ru-RU" sz="2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892352"/>
            <a:ext cx="4104456" cy="2585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005125"/>
            <a:ext cx="4248472" cy="2360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515555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Documents and Settings\User\Мои документы\Downloads\тебе сюда\школа\f_3103_20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72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57491" y="221428"/>
            <a:ext cx="6410232" cy="441024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97398" y="5373216"/>
            <a:ext cx="3816424" cy="1015663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000" dirty="0">
                <a:solidFill>
                  <a:prstClr val="white"/>
                </a:solidFill>
              </a:rPr>
              <a:t>Население 27,7 тыс. чел</a:t>
            </a:r>
            <a:r>
              <a:rPr lang="ru-RU" sz="2000" dirty="0" smtClean="0">
                <a:solidFill>
                  <a:prstClr val="white"/>
                </a:solidFill>
              </a:rPr>
              <a:t>.</a:t>
            </a:r>
            <a:r>
              <a:rPr lang="ru-RU" sz="2000" dirty="0">
                <a:solidFill>
                  <a:prstClr val="white"/>
                </a:solidFill>
              </a:rPr>
              <a:t> Город </a:t>
            </a:r>
            <a:r>
              <a:rPr lang="ru-RU" sz="2000" dirty="0" smtClean="0">
                <a:solidFill>
                  <a:prstClr val="white"/>
                </a:solidFill>
              </a:rPr>
              <a:t>расположен в </a:t>
            </a:r>
            <a:r>
              <a:rPr lang="ru-RU" sz="2000" dirty="0">
                <a:solidFill>
                  <a:prstClr val="white"/>
                </a:solidFill>
              </a:rPr>
              <a:t>109 км к северо-востоку </a:t>
            </a:r>
            <a:r>
              <a:rPr lang="ru-RU" sz="2000" dirty="0" smtClean="0">
                <a:solidFill>
                  <a:prstClr val="white"/>
                </a:solidFill>
              </a:rPr>
              <a:t>от Томска.  </a:t>
            </a:r>
            <a:endParaRPr lang="ru-RU" sz="2000" dirty="0">
              <a:solidFill>
                <a:prstClr val="white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221428"/>
            <a:ext cx="914646" cy="1594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1" t="23155" r="-161" b="23814"/>
          <a:stretch/>
        </p:blipFill>
        <p:spPr bwMode="auto">
          <a:xfrm>
            <a:off x="4188215" y="4742895"/>
            <a:ext cx="4655602" cy="1953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632700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7311" y="5380672"/>
            <a:ext cx="838842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prstClr val="black"/>
                </a:solidFill>
              </a:rPr>
              <a:t>Название города происходит от имени </a:t>
            </a:r>
            <a:r>
              <a:rPr lang="ru-RU" b="1" i="1" dirty="0">
                <a:solidFill>
                  <a:prstClr val="black"/>
                </a:solidFill>
              </a:rPr>
              <a:t>Ася</a:t>
            </a:r>
            <a:r>
              <a:rPr lang="ru-RU" b="1" dirty="0">
                <a:solidFill>
                  <a:prstClr val="black"/>
                </a:solidFill>
              </a:rPr>
              <a:t>, которой является уменьшительной формой имени </a:t>
            </a:r>
            <a:r>
              <a:rPr lang="ru-RU" b="1" i="1" dirty="0">
                <a:solidFill>
                  <a:prstClr val="black"/>
                </a:solidFill>
              </a:rPr>
              <a:t>Ксения</a:t>
            </a:r>
            <a:r>
              <a:rPr lang="ru-RU" b="1" dirty="0">
                <a:solidFill>
                  <a:prstClr val="black"/>
                </a:solidFill>
              </a:rPr>
              <a:t>. Поселение было основано в 1895 году как переселенческий посёлок, в 1897 названное </a:t>
            </a:r>
            <a:r>
              <a:rPr lang="ru-RU" b="1" i="1" dirty="0" err="1">
                <a:solidFill>
                  <a:prstClr val="black"/>
                </a:solidFill>
              </a:rPr>
              <a:t>Ксеньевкой</a:t>
            </a:r>
            <a:r>
              <a:rPr lang="ru-RU" b="1" dirty="0">
                <a:solidFill>
                  <a:prstClr val="black"/>
                </a:solidFill>
              </a:rPr>
              <a:t>, позже посёлком </a:t>
            </a:r>
            <a:r>
              <a:rPr lang="ru-RU" b="1" i="1" dirty="0" err="1">
                <a:solidFill>
                  <a:prstClr val="black"/>
                </a:solidFill>
              </a:rPr>
              <a:t>Ксеньевский</a:t>
            </a:r>
            <a:r>
              <a:rPr lang="ru-RU" b="1" dirty="0">
                <a:solidFill>
                  <a:prstClr val="black"/>
                </a:solidFill>
              </a:rPr>
              <a:t> — в честь </a:t>
            </a:r>
            <a:r>
              <a:rPr lang="ru-RU" b="1" i="1" dirty="0">
                <a:solidFill>
                  <a:prstClr val="black"/>
                </a:solidFill>
                <a:hlinkClick r:id="rId2"/>
              </a:rPr>
              <a:t>Ксении Александровны</a:t>
            </a:r>
            <a:r>
              <a:rPr lang="ru-RU" b="1" dirty="0">
                <a:solidFill>
                  <a:prstClr val="black"/>
                </a:solidFill>
              </a:rPr>
              <a:t>, сестры императора </a:t>
            </a:r>
            <a:r>
              <a:rPr lang="ru-RU" b="1" dirty="0">
                <a:solidFill>
                  <a:prstClr val="black"/>
                </a:solidFill>
                <a:hlinkClick r:id="rId3"/>
              </a:rPr>
              <a:t>Николая II</a:t>
            </a:r>
            <a:r>
              <a:rPr lang="ru-RU" b="1" dirty="0">
                <a:solidFill>
                  <a:prstClr val="black"/>
                </a:solidFill>
              </a:rPr>
              <a:t>.</a:t>
            </a:r>
          </a:p>
        </p:txBody>
      </p:sp>
      <p:pic>
        <p:nvPicPr>
          <p:cNvPr id="13314" name="Picture 2" descr="C:\Documents and Settings\User\Мои документы\Downloads\тебе сюда\школа\g1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975" y="116632"/>
            <a:ext cx="6983095" cy="52373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298861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3376" y="260647"/>
            <a:ext cx="8229600" cy="462187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Достопримечательности  г. </a:t>
            </a:r>
            <a:r>
              <a:rPr lang="ru-RU" sz="3200" b="1" dirty="0"/>
              <a:t>А</a:t>
            </a:r>
            <a:r>
              <a:rPr lang="ru-RU" sz="3200" b="1" dirty="0" smtClean="0"/>
              <a:t>сино</a:t>
            </a:r>
            <a:endParaRPr lang="ru-RU" sz="32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6076691"/>
            <a:ext cx="3960440" cy="584775"/>
          </a:xfrm>
          <a:prstGeom prst="rect">
            <a:avLst/>
          </a:prstGeom>
          <a:noFill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prstClr val="black"/>
                </a:solidFill>
              </a:rPr>
              <a:t>Мемориал памяти погибших в годы Великой Отечественной войны.</a:t>
            </a:r>
          </a:p>
        </p:txBody>
      </p:sp>
      <p:pic>
        <p:nvPicPr>
          <p:cNvPr id="1026" name="Picture 2" descr="C:\Documents and Settings\User\Мои документы\Downloads\тебе сюда\школа\01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59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8144" r="29127"/>
          <a:stretch/>
        </p:blipFill>
        <p:spPr bwMode="auto">
          <a:xfrm>
            <a:off x="395536" y="722835"/>
            <a:ext cx="3215167" cy="52683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948264" y="735962"/>
            <a:ext cx="2195736" cy="1200329"/>
          </a:xfrm>
          <a:prstGeom prst="rect">
            <a:avLst/>
          </a:prstGeom>
          <a:noFill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prstClr val="black"/>
                </a:solidFill>
              </a:rPr>
              <a:t>Городской дом </a:t>
            </a:r>
            <a:r>
              <a:rPr lang="ru-RU" b="1" dirty="0" smtClean="0">
                <a:solidFill>
                  <a:prstClr val="black"/>
                </a:solidFill>
              </a:rPr>
              <a:t>культуры, ДК </a:t>
            </a:r>
            <a:r>
              <a:rPr lang="ru-RU" b="1" dirty="0">
                <a:solidFill>
                  <a:prstClr val="black"/>
                </a:solidFill>
              </a:rPr>
              <a:t>"Восток" и кинотеатр</a:t>
            </a:r>
            <a:r>
              <a:rPr lang="ru-RU" sz="1600" b="1" dirty="0">
                <a:solidFill>
                  <a:prstClr val="black"/>
                </a:solidFill>
              </a:rPr>
              <a:t>.</a:t>
            </a:r>
          </a:p>
        </p:txBody>
      </p:sp>
      <p:pic>
        <p:nvPicPr>
          <p:cNvPr id="1027" name="Picture 3" descr="C:\Documents and Settings\User\Мои документы\Downloads\тебе сюда\школа\02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35317" y="735962"/>
            <a:ext cx="3601679" cy="22690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7164247" y="4968695"/>
            <a:ext cx="1584177" cy="1231106"/>
          </a:xfrm>
          <a:prstGeom prst="rect">
            <a:avLst/>
          </a:prstGeom>
          <a:noFill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prstClr val="black"/>
                </a:solidFill>
              </a:rPr>
              <a:t> </a:t>
            </a:r>
            <a:r>
              <a:rPr lang="ru-RU" b="1" dirty="0" smtClean="0">
                <a:solidFill>
                  <a:prstClr val="black"/>
                </a:solidFill>
              </a:rPr>
              <a:t>Памятник бойцам </a:t>
            </a:r>
            <a:r>
              <a:rPr lang="ru-RU" b="1" dirty="0">
                <a:solidFill>
                  <a:prstClr val="black"/>
                </a:solidFill>
              </a:rPr>
              <a:t>Красной армии!</a:t>
            </a:r>
          </a:p>
        </p:txBody>
      </p:sp>
      <p:pic>
        <p:nvPicPr>
          <p:cNvPr id="1028" name="Picture 4" descr="C:\Documents and Settings\User\Мои документы\Downloads\тебе сюда\школа\024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3017"/>
          <a:stretch/>
        </p:blipFill>
        <p:spPr bwMode="auto">
          <a:xfrm>
            <a:off x="3971010" y="3356991"/>
            <a:ext cx="3169631" cy="28478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376366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102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102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0367" y="1450524"/>
            <a:ext cx="8380115" cy="3580731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reflection blurRad="6350" stA="52000" endA="300" endPos="35000" dir="5400000" sy="-100000" algn="bl" rotWithShape="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07574" y="188640"/>
            <a:ext cx="8712968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prstClr val="black"/>
                </a:solidFill>
              </a:rPr>
              <a:t>г. Стрежевой </a:t>
            </a:r>
            <a:r>
              <a:rPr lang="ru-RU" b="1" dirty="0" smtClean="0">
                <a:solidFill>
                  <a:prstClr val="black"/>
                </a:solidFill>
              </a:rPr>
              <a:t>– </a:t>
            </a:r>
            <a:r>
              <a:rPr lang="ru-RU" b="1" dirty="0">
                <a:solidFill>
                  <a:prstClr val="black"/>
                </a:solidFill>
              </a:rPr>
              <a:t>самая северная точка Томской области, которую от областного центра отделяют 970 километров</a:t>
            </a:r>
            <a:r>
              <a:rPr lang="ru-RU" b="1" dirty="0" smtClean="0">
                <a:solidFill>
                  <a:prstClr val="black"/>
                </a:solidFill>
              </a:rPr>
              <a:t>.</a:t>
            </a:r>
            <a:r>
              <a:rPr lang="ru-RU" b="1" dirty="0">
                <a:solidFill>
                  <a:prstClr val="black"/>
                </a:solidFill>
              </a:rPr>
              <a:t> </a:t>
            </a:r>
          </a:p>
        </p:txBody>
      </p:sp>
      <p:pic>
        <p:nvPicPr>
          <p:cNvPr id="5122" name="Picture 2" descr="C:\Documents and Settings\User\Мои документы\Downloads\тебе сюда\школа\e4f3a720ee1e55da24bd08fb6bc623f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70845" y="3874348"/>
            <a:ext cx="1648373" cy="2670365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30367" y="5209530"/>
            <a:ext cx="707793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prstClr val="black"/>
                </a:solidFill>
              </a:rPr>
              <a:t>Стрежевой – самый молодой населённый пункт Томской области, стоящий на живописном берегу реки </a:t>
            </a:r>
            <a:r>
              <a:rPr lang="ru-RU" b="1" dirty="0" err="1" smtClean="0">
                <a:solidFill>
                  <a:prstClr val="black"/>
                </a:solidFill>
              </a:rPr>
              <a:t>Пасол</a:t>
            </a:r>
            <a:r>
              <a:rPr lang="ru-RU" b="1" dirty="0" smtClean="0">
                <a:solidFill>
                  <a:prstClr val="black"/>
                </a:solidFill>
              </a:rPr>
              <a:t>, притока реки Обь.  </a:t>
            </a:r>
            <a:endParaRPr lang="ru-RU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18204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19872" y="2996952"/>
            <a:ext cx="4381500" cy="36957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2200"/>
            <a:ext cx="4392488" cy="2495177"/>
          </a:xfrm>
          <a:prstGeom prst="rect">
            <a:avLst/>
          </a:prstGeom>
          <a:noFill/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17418"/>
            <a:ext cx="3096344" cy="2344742"/>
          </a:xfrm>
          <a:prstGeom prst="rect">
            <a:avLst/>
          </a:prstGeom>
          <a:noFill/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4149080"/>
            <a:ext cx="2857500" cy="1905000"/>
          </a:xfrm>
          <a:prstGeom prst="rect">
            <a:avLst/>
          </a:prstGeom>
          <a:noFill/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144685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51520" y="332656"/>
            <a:ext cx="85689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prstClr val="black"/>
                </a:solidFill>
              </a:rPr>
              <a:t>Томская область — это не только огромные залежи газа, </a:t>
            </a:r>
            <a:r>
              <a:rPr lang="ru-RU" b="1" dirty="0" smtClean="0">
                <a:solidFill>
                  <a:prstClr val="black"/>
                </a:solidFill>
              </a:rPr>
              <a:t>нефти, </a:t>
            </a:r>
            <a:r>
              <a:rPr lang="ru-RU" b="1" dirty="0">
                <a:solidFill>
                  <a:prstClr val="black"/>
                </a:solidFill>
              </a:rPr>
              <a:t>но и край, богатый природными чудесами и красотами. Именно ради экологического отдыха и экстрима в Томскую область и приезжают туристы из России и зарубежных </a:t>
            </a:r>
            <a:r>
              <a:rPr lang="ru-RU" b="1" dirty="0" smtClean="0">
                <a:solidFill>
                  <a:prstClr val="black"/>
                </a:solidFill>
              </a:rPr>
              <a:t>стран.</a:t>
            </a:r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1539384"/>
            <a:ext cx="3456384" cy="203132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prstClr val="white"/>
                </a:solidFill>
              </a:rPr>
              <a:t>Томская область — настоящий рай для </a:t>
            </a:r>
            <a:r>
              <a:rPr lang="ru-RU" dirty="0" err="1" smtClean="0">
                <a:solidFill>
                  <a:prstClr val="white"/>
                </a:solidFill>
              </a:rPr>
              <a:t>экстремалов</a:t>
            </a:r>
            <a:r>
              <a:rPr lang="ru-RU" dirty="0" smtClean="0">
                <a:solidFill>
                  <a:prstClr val="white"/>
                </a:solidFill>
              </a:rPr>
              <a:t>, любителей охоты и рыбалки, туристов и просто тех, кто любит и ценит природу и в особенности таежные пейзажи.</a:t>
            </a:r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1806" b="13473"/>
          <a:stretch/>
        </p:blipFill>
        <p:spPr bwMode="auto">
          <a:xfrm>
            <a:off x="3953158" y="1658355"/>
            <a:ext cx="4792604" cy="1489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277937"/>
            <a:ext cx="3112139" cy="3217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9761" y="3927463"/>
            <a:ext cx="3428873" cy="2285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302438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72008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/>
              <a:t>Достопримечательности </a:t>
            </a:r>
            <a:br>
              <a:rPr lang="ru-RU" sz="3600" b="1" dirty="0" smtClean="0"/>
            </a:br>
            <a:r>
              <a:rPr lang="ru-RU" sz="3600" b="1" dirty="0" smtClean="0"/>
              <a:t>г. Стрежевого</a:t>
            </a:r>
            <a:endParaRPr lang="ru-RU" sz="36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3439" y="1107939"/>
            <a:ext cx="2149551" cy="923330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prstClr val="black"/>
                </a:solidFill>
              </a:rPr>
              <a:t>Историко-краеведческий музей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6365" y="3608769"/>
            <a:ext cx="2085108" cy="31296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03440" y="2333171"/>
            <a:ext cx="2149551" cy="1200329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prstClr val="black"/>
                </a:solidFill>
              </a:rPr>
              <a:t> </a:t>
            </a:r>
            <a:r>
              <a:rPr lang="ru-RU" b="1" dirty="0">
                <a:solidFill>
                  <a:prstClr val="black"/>
                </a:solidFill>
              </a:rPr>
              <a:t>Памятник, посвященный строителям </a:t>
            </a:r>
            <a:r>
              <a:rPr lang="ru-RU" b="1" dirty="0" err="1">
                <a:solidFill>
                  <a:prstClr val="black"/>
                </a:solidFill>
              </a:rPr>
              <a:t>нефтеграда</a:t>
            </a:r>
            <a:endParaRPr lang="ru-RU" b="1" dirty="0">
              <a:solidFill>
                <a:prstClr val="black"/>
              </a:solidFill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9526" b="29211"/>
          <a:stretch/>
        </p:blipFill>
        <p:spPr bwMode="auto">
          <a:xfrm>
            <a:off x="2281473" y="1107939"/>
            <a:ext cx="6096000" cy="1886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742012" y="3244334"/>
            <a:ext cx="3945311" cy="369332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ru-RU" b="1" dirty="0">
                <a:solidFill>
                  <a:prstClr val="black"/>
                </a:solidFill>
              </a:rPr>
              <a:t>Дворец искусств "Современник"</a:t>
            </a: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colorTemperature colorTemp="47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2034" t="7173" r="2034" b="9825"/>
          <a:stretch/>
        </p:blipFill>
        <p:spPr bwMode="auto">
          <a:xfrm>
            <a:off x="2627784" y="3811603"/>
            <a:ext cx="5616624" cy="2723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030495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05887" y="116632"/>
            <a:ext cx="871296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prstClr val="black"/>
                </a:solidFill>
              </a:rPr>
              <a:t>Город Колпашево</a:t>
            </a:r>
            <a:r>
              <a:rPr lang="ru-RU" sz="2000" b="1" dirty="0" smtClean="0">
                <a:solidFill>
                  <a:prstClr val="black"/>
                </a:solidFill>
                <a:latin typeface="Arial"/>
              </a:rPr>
              <a:t>, </a:t>
            </a:r>
            <a:r>
              <a:rPr lang="ru-RU" sz="2000" b="1" dirty="0">
                <a:solidFill>
                  <a:prstClr val="black"/>
                </a:solidFill>
                <a:latin typeface="Arial"/>
              </a:rPr>
              <a:t>административный центр </a:t>
            </a:r>
            <a:r>
              <a:rPr lang="ru-RU" sz="2000" b="1" dirty="0" err="1">
                <a:solidFill>
                  <a:prstClr val="black"/>
                </a:solidFill>
                <a:latin typeface="Arial"/>
                <a:hlinkClick r:id="rId2" tooltip="Колпашевский район"/>
              </a:rPr>
              <a:t>Колпашевского</a:t>
            </a:r>
            <a:r>
              <a:rPr lang="ru-RU" sz="2000" b="1" dirty="0">
                <a:solidFill>
                  <a:prstClr val="black"/>
                </a:solidFill>
                <a:latin typeface="Arial"/>
                <a:hlinkClick r:id="rId2" tooltip="Колпашевский район"/>
              </a:rPr>
              <a:t> района</a:t>
            </a:r>
            <a:r>
              <a:rPr lang="ru-RU" sz="2000" b="1" dirty="0">
                <a:solidFill>
                  <a:prstClr val="black"/>
                </a:solidFill>
                <a:latin typeface="Arial"/>
              </a:rPr>
              <a:t> </a:t>
            </a:r>
            <a:r>
              <a:rPr lang="ru-RU" sz="2000" b="1" dirty="0">
                <a:solidFill>
                  <a:prstClr val="black"/>
                </a:solidFill>
                <a:latin typeface="Arial"/>
                <a:hlinkClick r:id="rId3" tooltip="Томская область"/>
              </a:rPr>
              <a:t>Томской области</a:t>
            </a:r>
            <a:r>
              <a:rPr lang="ru-RU" sz="2000" b="1" dirty="0">
                <a:solidFill>
                  <a:prstClr val="black"/>
                </a:solidFill>
                <a:latin typeface="Arial"/>
              </a:rPr>
              <a:t>. Население — 23 </a:t>
            </a:r>
            <a:r>
              <a:rPr lang="ru-RU" sz="2000" b="1" dirty="0" smtClean="0">
                <a:solidFill>
                  <a:prstClr val="black"/>
                </a:solidFill>
                <a:latin typeface="Arial"/>
              </a:rPr>
              <a:t>085</a:t>
            </a:r>
            <a:r>
              <a:rPr lang="ru-RU" sz="2000" b="1" dirty="0">
                <a:solidFill>
                  <a:prstClr val="black"/>
                </a:solidFill>
                <a:latin typeface="Arial"/>
              </a:rPr>
              <a:t> чел. (2015), площадь 266 км². Город расположен на правом </a:t>
            </a:r>
            <a:r>
              <a:rPr lang="ru-RU" sz="2000" b="1" dirty="0" smtClean="0">
                <a:solidFill>
                  <a:prstClr val="black"/>
                </a:solidFill>
                <a:latin typeface="Arial"/>
              </a:rPr>
              <a:t>берегу </a:t>
            </a:r>
            <a:r>
              <a:rPr lang="ru-RU" sz="2000" b="1" dirty="0" smtClean="0">
                <a:solidFill>
                  <a:prstClr val="black"/>
                </a:solidFill>
                <a:latin typeface="Arial"/>
                <a:hlinkClick r:id="rId4" tooltip="Обь (река)"/>
              </a:rPr>
              <a:t>Оби</a:t>
            </a:r>
            <a:r>
              <a:rPr lang="ru-RU" sz="2000" b="1" dirty="0">
                <a:solidFill>
                  <a:prstClr val="black"/>
                </a:solidFill>
                <a:latin typeface="Arial"/>
              </a:rPr>
              <a:t>, в 270 км к северо-западу от </a:t>
            </a:r>
            <a:r>
              <a:rPr lang="ru-RU" sz="2000" b="1" dirty="0">
                <a:solidFill>
                  <a:prstClr val="black"/>
                </a:solidFill>
                <a:latin typeface="Arial"/>
                <a:hlinkClick r:id="rId5" tooltip="Томск"/>
              </a:rPr>
              <a:t>Томска</a:t>
            </a:r>
            <a:r>
              <a:rPr lang="ru-RU" sz="2000" b="1" dirty="0">
                <a:solidFill>
                  <a:prstClr val="black"/>
                </a:solidFill>
                <a:latin typeface="Arial"/>
              </a:rPr>
              <a:t>.</a:t>
            </a:r>
            <a:endParaRPr lang="ru-RU" sz="2000" b="1" dirty="0">
              <a:solidFill>
                <a:prstClr val="black"/>
              </a:solidFill>
            </a:endParaRPr>
          </a:p>
          <a:p>
            <a:r>
              <a:rPr lang="ru-RU" sz="2000" b="1" dirty="0" smtClean="0">
                <a:solidFill>
                  <a:prstClr val="black"/>
                </a:solidFill>
              </a:rPr>
              <a:t>  </a:t>
            </a:r>
            <a:endParaRPr lang="ru-RU" sz="2000" dirty="0" smtClean="0">
              <a:solidFill>
                <a:prstClr val="black"/>
              </a:solidFill>
            </a:endParaRPr>
          </a:p>
          <a:p>
            <a:endParaRPr lang="ru-RU" sz="2000" dirty="0">
              <a:solidFill>
                <a:prstClr val="black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475169"/>
            <a:ext cx="4686879" cy="3515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C:\Documents and Settings\User\Мои документы\Downloads\тебе сюда\школа\91_big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56792"/>
            <a:ext cx="1566560" cy="1891981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9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03" t="38037" r="-1803" b="17610"/>
          <a:stretch/>
        </p:blipFill>
        <p:spPr bwMode="auto">
          <a:xfrm>
            <a:off x="3464294" y="5130703"/>
            <a:ext cx="5313145" cy="17084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444770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229600" cy="792088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/>
              <a:t>Достопримечательности  </a:t>
            </a:r>
            <a:br>
              <a:rPr lang="ru-RU" sz="3600" b="1" dirty="0" smtClean="0"/>
            </a:br>
            <a:r>
              <a:rPr lang="ru-RU" sz="3600" b="1" dirty="0" smtClean="0"/>
              <a:t>г. Колпашева</a:t>
            </a: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6309321"/>
            <a:ext cx="2952328" cy="6926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i="1" dirty="0" smtClean="0"/>
              <a:t>Краеведческий музей</a:t>
            </a:r>
            <a:endParaRPr lang="ru-RU" sz="1800" i="1" dirty="0"/>
          </a:p>
        </p:txBody>
      </p:sp>
      <p:pic>
        <p:nvPicPr>
          <p:cNvPr id="3074" name="Picture 2" descr="C:\Documents and Settings\User\Мои документы\Downloads\тебе сюда\школа\mz2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600" y="4077072"/>
            <a:ext cx="3888432" cy="21862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Documents and Settings\User\Мои документы\Downloads\тебе сюда\школа\mz9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600" y="1129105"/>
            <a:ext cx="4932040" cy="27730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156177" y="6263326"/>
            <a:ext cx="21964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 smtClean="0">
                <a:solidFill>
                  <a:prstClr val="black"/>
                </a:solidFill>
              </a:rPr>
              <a:t>Тогурская</a:t>
            </a:r>
            <a:r>
              <a:rPr lang="ru-RU" dirty="0" smtClean="0">
                <a:solidFill>
                  <a:prstClr val="black"/>
                </a:solidFill>
              </a:rPr>
              <a:t> церковь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3076" name="Picture 4" descr="C:\Documents and Settings\User\Мои документы\Downloads\тебе сюда\школа\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08537" y="1230850"/>
            <a:ext cx="3719785" cy="27774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Documents and Settings\User\Мои документы\Downloads\тебе сюда\школа\image00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21326" y="4008289"/>
            <a:ext cx="2857500" cy="22002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50287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07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307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307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307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/>
              <a:t>Светлые озёра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0384" y="980728"/>
            <a:ext cx="8147248" cy="2232248"/>
          </a:xfrm>
        </p:spPr>
        <p:txBody>
          <a:bodyPr>
            <a:normAutofit fontScale="25000" lnSpcReduction="20000"/>
          </a:bodyPr>
          <a:lstStyle/>
          <a:p>
            <a:pPr marL="0" indent="0" algn="ctr">
              <a:buNone/>
            </a:pPr>
            <a:r>
              <a:rPr lang="ru-RU" dirty="0"/>
              <a:t> </a:t>
            </a:r>
            <a:r>
              <a:rPr lang="ru-RU" sz="7200" b="1" dirty="0" smtClean="0"/>
              <a:t>В </a:t>
            </a:r>
            <a:r>
              <a:rPr lang="ru-RU" sz="7200" b="1" dirty="0"/>
              <a:t>окрестностях города Колпашево находятся два уникальных памятника природы - Светлые Озёра. Первое находится в 12 км к югу от города, в сторону деревни Новоильинка. Второе – в 24 км, недалеко от посёлка </a:t>
            </a:r>
            <a:r>
              <a:rPr lang="ru-RU" sz="7200" b="1" dirty="0" err="1"/>
              <a:t>Маракса</a:t>
            </a:r>
            <a:r>
              <a:rPr lang="ru-RU" sz="7200" b="1" dirty="0"/>
              <a:t>. В центре второго озера находится «плавучий остров». Над озером летают чайки и бьёт прибой. Местами к воде подходит кедровая тайга. В озёрах водится большое количество рыбы. В </a:t>
            </a:r>
            <a:r>
              <a:rPr lang="ru-RU" sz="7200" b="1" dirty="0" smtClean="0"/>
              <a:t>окрестностях </a:t>
            </a:r>
            <a:r>
              <a:rPr lang="ru-RU" sz="7200" b="1" dirty="0"/>
              <a:t>много ягод: брусники, клюквы, черники, смородины.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8363" b="18283"/>
          <a:stretch/>
        </p:blipFill>
        <p:spPr bwMode="auto">
          <a:xfrm>
            <a:off x="323528" y="2996951"/>
            <a:ext cx="8496944" cy="30414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541990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4606" y="116632"/>
            <a:ext cx="3916247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400" b="1" i="1" dirty="0">
                <a:latin typeface="Segoe Script" pitchFamily="34" charset="0"/>
                <a:hlinkClick r:id="rId2"/>
              </a:rPr>
              <a:t>Александр Артыбаш</a:t>
            </a:r>
            <a:endParaRPr lang="ru-RU" sz="1400" b="1" dirty="0">
              <a:latin typeface="Segoe Script" pitchFamily="34" charset="0"/>
            </a:endParaRPr>
          </a:p>
          <a:p>
            <a:pPr marL="0" indent="0">
              <a:buNone/>
            </a:pPr>
            <a:r>
              <a:rPr lang="ru-RU" sz="1400" dirty="0">
                <a:latin typeface="Segoe Script" pitchFamily="34" charset="0"/>
              </a:rPr>
              <a:t>Городок на Обской излучине</a:t>
            </a:r>
            <a:br>
              <a:rPr lang="ru-RU" sz="1400" dirty="0">
                <a:latin typeface="Segoe Script" pitchFamily="34" charset="0"/>
              </a:rPr>
            </a:br>
            <a:r>
              <a:rPr lang="ru-RU" sz="1400" dirty="0">
                <a:latin typeface="Segoe Script" pitchFamily="34" charset="0"/>
              </a:rPr>
              <a:t>Тот, где детство моё прошло</a:t>
            </a:r>
            <a:br>
              <a:rPr lang="ru-RU" sz="1400" dirty="0">
                <a:latin typeface="Segoe Script" pitchFamily="34" charset="0"/>
              </a:rPr>
            </a:br>
            <a:r>
              <a:rPr lang="ru-RU" sz="1400" dirty="0">
                <a:latin typeface="Segoe Script" pitchFamily="34" charset="0"/>
              </a:rPr>
              <a:t>К солнцу тянутся кедры могучие</a:t>
            </a:r>
            <a:br>
              <a:rPr lang="ru-RU" sz="1400" dirty="0">
                <a:latin typeface="Segoe Script" pitchFamily="34" charset="0"/>
              </a:rPr>
            </a:br>
            <a:r>
              <a:rPr lang="ru-RU" sz="1400" dirty="0">
                <a:latin typeface="Segoe Script" pitchFamily="34" charset="0"/>
              </a:rPr>
              <a:t>Облакам в протоках светло</a:t>
            </a:r>
            <a:br>
              <a:rPr lang="ru-RU" sz="1400" dirty="0">
                <a:latin typeface="Segoe Script" pitchFamily="34" charset="0"/>
              </a:rPr>
            </a:br>
            <a:r>
              <a:rPr lang="ru-RU" sz="1400" dirty="0">
                <a:latin typeface="Segoe Script" pitchFamily="34" charset="0"/>
              </a:rPr>
              <a:t>Здесь мы резали волны вёслами</a:t>
            </a:r>
            <a:br>
              <a:rPr lang="ru-RU" sz="1400" dirty="0">
                <a:latin typeface="Segoe Script" pitchFamily="34" charset="0"/>
              </a:rPr>
            </a:br>
            <a:r>
              <a:rPr lang="ru-RU" sz="1400" dirty="0">
                <a:latin typeface="Segoe Script" pitchFamily="34" charset="0"/>
              </a:rPr>
              <a:t>И щурят ловили петлёй</a:t>
            </a:r>
            <a:br>
              <a:rPr lang="ru-RU" sz="1400" dirty="0">
                <a:latin typeface="Segoe Script" pitchFamily="34" charset="0"/>
              </a:rPr>
            </a:br>
            <a:r>
              <a:rPr lang="ru-RU" sz="1400" dirty="0" err="1">
                <a:latin typeface="Segoe Script" pitchFamily="34" charset="0"/>
              </a:rPr>
              <a:t>Ах,как</a:t>
            </a:r>
            <a:r>
              <a:rPr lang="ru-RU" sz="1400" dirty="0">
                <a:latin typeface="Segoe Script" pitchFamily="34" charset="0"/>
              </a:rPr>
              <a:t> быстро мы стали взрослыми</a:t>
            </a:r>
            <a:br>
              <a:rPr lang="ru-RU" sz="1400" dirty="0">
                <a:latin typeface="Segoe Script" pitchFamily="34" charset="0"/>
              </a:rPr>
            </a:br>
            <a:r>
              <a:rPr lang="ru-RU" sz="1400" dirty="0">
                <a:latin typeface="Segoe Script" pitchFamily="34" charset="0"/>
              </a:rPr>
              <a:t>И расстались с родной землёй</a:t>
            </a:r>
            <a:br>
              <a:rPr lang="ru-RU" sz="1400" dirty="0">
                <a:latin typeface="Segoe Script" pitchFamily="34" charset="0"/>
              </a:rPr>
            </a:br>
            <a:r>
              <a:rPr lang="ru-RU" sz="1400" dirty="0">
                <a:latin typeface="Segoe Script" pitchFamily="34" charset="0"/>
              </a:rPr>
              <a:t>-----------</a:t>
            </a:r>
            <a:br>
              <a:rPr lang="ru-RU" sz="1400" dirty="0">
                <a:latin typeface="Segoe Script" pitchFamily="34" charset="0"/>
              </a:rPr>
            </a:br>
            <a:r>
              <a:rPr lang="ru-RU" sz="1400" dirty="0">
                <a:latin typeface="Segoe Script" pitchFamily="34" charset="0"/>
              </a:rPr>
              <a:t>Был </a:t>
            </a:r>
            <a:r>
              <a:rPr lang="ru-RU" sz="1400" dirty="0" err="1">
                <a:latin typeface="Segoe Script" pitchFamily="34" charset="0"/>
              </a:rPr>
              <a:t>когдато</a:t>
            </a:r>
            <a:r>
              <a:rPr lang="ru-RU" sz="1400" dirty="0">
                <a:latin typeface="Segoe Script" pitchFamily="34" charset="0"/>
              </a:rPr>
              <a:t> ты царскою </a:t>
            </a:r>
            <a:r>
              <a:rPr lang="ru-RU" sz="1400" dirty="0" err="1">
                <a:latin typeface="Segoe Script" pitchFamily="34" charset="0"/>
              </a:rPr>
              <a:t>ссылкою</a:t>
            </a:r>
            <a:r>
              <a:rPr lang="ru-RU" sz="1400" dirty="0">
                <a:latin typeface="Segoe Script" pitchFamily="34" charset="0"/>
              </a:rPr>
              <a:t/>
            </a:r>
            <a:br>
              <a:rPr lang="ru-RU" sz="1400" dirty="0">
                <a:latin typeface="Segoe Script" pitchFamily="34" charset="0"/>
              </a:rPr>
            </a:br>
            <a:r>
              <a:rPr lang="ru-RU" sz="1400" dirty="0">
                <a:latin typeface="Segoe Script" pitchFamily="34" charset="0"/>
              </a:rPr>
              <a:t>Ссыльным краем Нарымским был</a:t>
            </a:r>
            <a:br>
              <a:rPr lang="ru-RU" sz="1400" dirty="0">
                <a:latin typeface="Segoe Script" pitchFamily="34" charset="0"/>
              </a:rPr>
            </a:br>
            <a:r>
              <a:rPr lang="ru-RU" sz="1400" dirty="0">
                <a:latin typeface="Segoe Script" pitchFamily="34" charset="0"/>
              </a:rPr>
              <a:t>И борцов революций пылких</a:t>
            </a:r>
            <a:br>
              <a:rPr lang="ru-RU" sz="1400" dirty="0">
                <a:latin typeface="Segoe Script" pitchFamily="34" charset="0"/>
              </a:rPr>
            </a:br>
            <a:r>
              <a:rPr lang="ru-RU" sz="1400" dirty="0">
                <a:latin typeface="Segoe Script" pitchFamily="34" charset="0"/>
              </a:rPr>
              <a:t>Согревал кормил и поил</a:t>
            </a:r>
            <a:br>
              <a:rPr lang="ru-RU" sz="1400" dirty="0">
                <a:latin typeface="Segoe Script" pitchFamily="34" charset="0"/>
              </a:rPr>
            </a:br>
            <a:r>
              <a:rPr lang="ru-RU" sz="1400" dirty="0">
                <a:latin typeface="Segoe Script" pitchFamily="34" charset="0"/>
              </a:rPr>
              <a:t>Только вот в насмешку как будто</a:t>
            </a:r>
            <a:br>
              <a:rPr lang="ru-RU" sz="1400" dirty="0">
                <a:latin typeface="Segoe Script" pitchFamily="34" charset="0"/>
              </a:rPr>
            </a:br>
            <a:r>
              <a:rPr lang="ru-RU" sz="1400" dirty="0">
                <a:latin typeface="Segoe Script" pitchFamily="34" charset="0"/>
              </a:rPr>
              <a:t>По приказам вождя и отца нашего</a:t>
            </a:r>
            <a:br>
              <a:rPr lang="ru-RU" sz="1400" dirty="0">
                <a:latin typeface="Segoe Script" pitchFamily="34" charset="0"/>
              </a:rPr>
            </a:br>
            <a:r>
              <a:rPr lang="ru-RU" sz="1400" dirty="0">
                <a:latin typeface="Segoe Script" pitchFamily="34" charset="0"/>
              </a:rPr>
              <a:t>Сколько судеб невинных загублено</a:t>
            </a:r>
            <a:br>
              <a:rPr lang="ru-RU" sz="1400" dirty="0">
                <a:latin typeface="Segoe Script" pitchFamily="34" charset="0"/>
              </a:rPr>
            </a:br>
            <a:r>
              <a:rPr lang="ru-RU" sz="1400" dirty="0">
                <a:latin typeface="Segoe Script" pitchFamily="34" charset="0"/>
              </a:rPr>
              <a:t>На яру твоем-город Колпашево</a:t>
            </a:r>
            <a:br>
              <a:rPr lang="ru-RU" sz="1400" dirty="0">
                <a:latin typeface="Segoe Script" pitchFamily="34" charset="0"/>
              </a:rPr>
            </a:br>
            <a:r>
              <a:rPr lang="ru-RU" sz="1400" dirty="0">
                <a:latin typeface="Segoe Script" pitchFamily="34" charset="0"/>
              </a:rPr>
              <a:t>-------</a:t>
            </a:r>
            <a:br>
              <a:rPr lang="ru-RU" sz="1400" dirty="0">
                <a:latin typeface="Segoe Script" pitchFamily="34" charset="0"/>
              </a:rPr>
            </a:br>
            <a:r>
              <a:rPr lang="ru-RU" sz="1400" dirty="0">
                <a:latin typeface="Segoe Script" pitchFamily="34" charset="0"/>
              </a:rPr>
              <a:t>Ты уже </a:t>
            </a:r>
            <a:r>
              <a:rPr lang="ru-RU" sz="1400" dirty="0" err="1">
                <a:latin typeface="Segoe Script" pitchFamily="34" charset="0"/>
              </a:rPr>
              <a:t>изенился,что</a:t>
            </a:r>
            <a:r>
              <a:rPr lang="ru-RU" sz="1400" dirty="0">
                <a:latin typeface="Segoe Script" pitchFamily="34" charset="0"/>
              </a:rPr>
              <a:t> спрашивать</a:t>
            </a:r>
            <a:br>
              <a:rPr lang="ru-RU" sz="1400" dirty="0">
                <a:latin typeface="Segoe Script" pitchFamily="34" charset="0"/>
              </a:rPr>
            </a:br>
            <a:r>
              <a:rPr lang="ru-RU" sz="1400" dirty="0">
                <a:latin typeface="Segoe Script" pitchFamily="34" charset="0"/>
              </a:rPr>
              <a:t>В высь подрос и асфальт на виду</a:t>
            </a:r>
            <a:br>
              <a:rPr lang="ru-RU" sz="1400" dirty="0">
                <a:latin typeface="Segoe Script" pitchFamily="34" charset="0"/>
              </a:rPr>
            </a:br>
            <a:r>
              <a:rPr lang="ru-RU" sz="1400" dirty="0">
                <a:latin typeface="Segoe Script" pitchFamily="34" charset="0"/>
              </a:rPr>
              <a:t>А мне снятся торцовки Колпашево</a:t>
            </a:r>
            <a:br>
              <a:rPr lang="ru-RU" sz="1400" dirty="0">
                <a:latin typeface="Segoe Script" pitchFamily="34" charset="0"/>
              </a:rPr>
            </a:br>
            <a:r>
              <a:rPr lang="ru-RU" sz="1400" dirty="0">
                <a:latin typeface="Segoe Script" pitchFamily="34" charset="0"/>
              </a:rPr>
              <a:t>Как я с мамой по ним иду</a:t>
            </a:r>
            <a:br>
              <a:rPr lang="ru-RU" sz="1400" dirty="0">
                <a:latin typeface="Segoe Script" pitchFamily="34" charset="0"/>
              </a:rPr>
            </a:br>
            <a:r>
              <a:rPr lang="ru-RU" sz="1400" dirty="0">
                <a:latin typeface="Segoe Script" pitchFamily="34" charset="0"/>
              </a:rPr>
              <a:t>Городок у Обской излучины</a:t>
            </a:r>
            <a:br>
              <a:rPr lang="ru-RU" sz="1400" dirty="0">
                <a:latin typeface="Segoe Script" pitchFamily="34" charset="0"/>
              </a:rPr>
            </a:br>
            <a:r>
              <a:rPr lang="ru-RU" sz="1400" dirty="0">
                <a:latin typeface="Segoe Script" pitchFamily="34" charset="0"/>
              </a:rPr>
              <a:t>Где года пронеслись детства нашего</a:t>
            </a:r>
            <a:br>
              <a:rPr lang="ru-RU" sz="1400" dirty="0">
                <a:latin typeface="Segoe Script" pitchFamily="34" charset="0"/>
              </a:rPr>
            </a:br>
            <a:r>
              <a:rPr lang="ru-RU" sz="1400" dirty="0">
                <a:latin typeface="Segoe Script" pitchFamily="34" charset="0"/>
              </a:rPr>
              <a:t>Видно кедры по мне соскучились</a:t>
            </a:r>
            <a:br>
              <a:rPr lang="ru-RU" sz="1400" dirty="0">
                <a:latin typeface="Segoe Script" pitchFamily="34" charset="0"/>
              </a:rPr>
            </a:br>
            <a:r>
              <a:rPr lang="ru-RU" sz="1400" dirty="0">
                <a:latin typeface="Segoe Script" pitchFamily="34" charset="0"/>
              </a:rPr>
              <a:t>И забыть не дают  Колпашево</a:t>
            </a:r>
            <a:br>
              <a:rPr lang="ru-RU" sz="1400" dirty="0">
                <a:latin typeface="Segoe Script" pitchFamily="34" charset="0"/>
              </a:rPr>
            </a:br>
            <a:r>
              <a:rPr lang="ru-RU" sz="1400" dirty="0">
                <a:latin typeface="Segoe Script" pitchFamily="34" charset="0"/>
              </a:rPr>
              <a:t> кедры в парке моём соскучились</a:t>
            </a:r>
            <a:br>
              <a:rPr lang="ru-RU" sz="1400" dirty="0">
                <a:latin typeface="Segoe Script" pitchFamily="34" charset="0"/>
              </a:rPr>
            </a:br>
            <a:r>
              <a:rPr lang="ru-RU" sz="1400" dirty="0">
                <a:latin typeface="Segoe Script" pitchFamily="34" charset="0"/>
              </a:rPr>
              <a:t>И опять мне снится Колпашево</a:t>
            </a:r>
          </a:p>
          <a:p>
            <a:endParaRPr lang="ru-RU" sz="1400" dirty="0">
              <a:latin typeface="Segoe Script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377250" y="3244334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prstClr val="black"/>
                </a:solidFill>
              </a:rPr>
              <a:t> 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377250" y="3244334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prstClr val="black"/>
                </a:solidFill>
              </a:rPr>
              <a:t> </a:t>
            </a:r>
          </a:p>
        </p:txBody>
      </p:sp>
      <p:pic>
        <p:nvPicPr>
          <p:cNvPr id="4098" name="Picture 2" descr="C:\Documents and Settings\User\Мои документы\Downloads\тебе сюда\школа\2ca43050d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2232"/>
          <a:stretch/>
        </p:blipFill>
        <p:spPr bwMode="auto">
          <a:xfrm>
            <a:off x="3995936" y="1"/>
            <a:ext cx="5040560" cy="291231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Documents and Settings\User\Мои документы\Downloads\тебе сюда\школа\0f92853394b5e4004db5a4d76c8dc4dd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43046" y="2912317"/>
            <a:ext cx="2621373" cy="18414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Documents and Settings\User\Мои документы\Downloads\тебе сюда\школа\8c0dd7fb922826787d9700c96637742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64419" y="3244334"/>
            <a:ext cx="2202259" cy="16430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Documents and Settings\User\Мои документы\Downloads\тебе сюда\школа\673a6a80c9cd6fbf8f0edfb68cc1af9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36952" y="4881738"/>
            <a:ext cx="2807048" cy="19762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Documents and Settings\User\Мои документы\Downloads\тебе сюда\школа\91119060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0853" y="5196143"/>
            <a:ext cx="2276099" cy="13474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68435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580926"/>
          </a:xfrm>
        </p:spPr>
        <p:txBody>
          <a:bodyPr>
            <a:normAutofit fontScale="90000"/>
          </a:bodyPr>
          <a:lstStyle/>
          <a:p>
            <a:r>
              <a:rPr lang="ru-RU" b="1" u="sng" dirty="0" smtClean="0"/>
              <a:t/>
            </a:r>
            <a:br>
              <a:rPr lang="ru-RU" b="1" u="sng" dirty="0" smtClean="0"/>
            </a:br>
            <a:r>
              <a:rPr lang="ru-RU" b="1" u="sng" dirty="0" smtClean="0"/>
              <a:t>Литература: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Интернет - ресурсы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01367979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144016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b="1" dirty="0" smtClean="0"/>
              <a:t>Предлагаем Вам маршрут по городам Томской области, который мы назвали «Ожерелье Томской области».</a:t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>Путешествуйте с нами, путешествуйте сами!</a:t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33386403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4273"/>
            <a:ext cx="8229600" cy="1018463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Посетите достопримечательности </a:t>
            </a:r>
            <a:r>
              <a:rPr lang="ru-RU" sz="3200" b="1" dirty="0"/>
              <a:t>Томской области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1268760"/>
            <a:ext cx="19944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>
                <a:solidFill>
                  <a:prstClr val="black"/>
                </a:solidFill>
                <a:hlinkClick r:id="rId2"/>
              </a:rPr>
              <a:t>Таловские</a:t>
            </a:r>
            <a:r>
              <a:rPr lang="ru-RU" dirty="0">
                <a:solidFill>
                  <a:prstClr val="black"/>
                </a:solidFill>
                <a:hlinkClick r:id="rId2"/>
              </a:rPr>
              <a:t> Чаши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02483" y="1268760"/>
            <a:ext cx="23583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prstClr val="black"/>
                </a:solidFill>
                <a:hlinkClick r:id="rId3"/>
              </a:rPr>
              <a:t>Васюганские болота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660232" y="1268760"/>
            <a:ext cx="12891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>
                <a:solidFill>
                  <a:prstClr val="black"/>
                </a:solidFill>
                <a:hlinkClick r:id="rId4"/>
              </a:rPr>
              <a:t>Могочино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638092"/>
            <a:ext cx="2705710" cy="21620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5496" y="3868593"/>
            <a:ext cx="2699515" cy="2800767"/>
          </a:xfrm>
          <a:prstGeom prst="rect">
            <a:avLst/>
          </a:prstGeom>
          <a:noFill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600" dirty="0">
                <a:solidFill>
                  <a:prstClr val="black"/>
                </a:solidFill>
              </a:rPr>
              <a:t>Всего известно четыре большие и три малые чаши. Внутри них постоянно течет и переливается минеральная вода. Поэтому чащи мало-помалу растут — соль и минералы высыхают и нарастают на чаше, увеличивая ее в размерах.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3304"/>
          <a:stretch/>
        </p:blipFill>
        <p:spPr bwMode="auto">
          <a:xfrm>
            <a:off x="2987824" y="1638092"/>
            <a:ext cx="2811580" cy="2162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843808" y="3800131"/>
            <a:ext cx="3244192" cy="3046988"/>
          </a:xfrm>
          <a:prstGeom prst="rect">
            <a:avLst/>
          </a:prstGeom>
          <a:noFill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prstClr val="black"/>
                </a:solidFill>
              </a:rPr>
              <a:t>В Васюганских </a:t>
            </a:r>
            <a:r>
              <a:rPr lang="ru-RU" sz="1600" dirty="0">
                <a:solidFill>
                  <a:prstClr val="black"/>
                </a:solidFill>
              </a:rPr>
              <a:t>болотах </a:t>
            </a:r>
            <a:r>
              <a:rPr lang="ru-RU" sz="1600" dirty="0" smtClean="0">
                <a:solidFill>
                  <a:prstClr val="black"/>
                </a:solidFill>
              </a:rPr>
              <a:t>– самых больших </a:t>
            </a:r>
            <a:r>
              <a:rPr lang="ru-RU" sz="1600" dirty="0">
                <a:solidFill>
                  <a:prstClr val="black"/>
                </a:solidFill>
              </a:rPr>
              <a:t>болотах в </a:t>
            </a:r>
            <a:r>
              <a:rPr lang="ru-RU" sz="1600" dirty="0" smtClean="0">
                <a:solidFill>
                  <a:prstClr val="black"/>
                </a:solidFill>
              </a:rPr>
              <a:t>мире - с </a:t>
            </a:r>
            <a:r>
              <a:rPr lang="ru-RU" sz="1600" dirty="0">
                <a:solidFill>
                  <a:prstClr val="black"/>
                </a:solidFill>
              </a:rPr>
              <a:t>комфортом вместилась бы Швейцария и четыре Люксембурга или, скажем, Воронежская область. Их не зря называют «Российской </a:t>
            </a:r>
            <a:r>
              <a:rPr lang="ru-RU" sz="1600" dirty="0" err="1" smtClean="0">
                <a:solidFill>
                  <a:prstClr val="black"/>
                </a:solidFill>
              </a:rPr>
              <a:t>Амазонией</a:t>
            </a:r>
            <a:r>
              <a:rPr lang="ru-RU" sz="1600" dirty="0" smtClean="0">
                <a:solidFill>
                  <a:prstClr val="black"/>
                </a:solidFill>
              </a:rPr>
              <a:t>» - по </a:t>
            </a:r>
            <a:r>
              <a:rPr lang="ru-RU" sz="1600" dirty="0">
                <a:solidFill>
                  <a:prstClr val="black"/>
                </a:solidFill>
              </a:rPr>
              <a:t>своему богатству и размерам этот природный комплекс ничуть не уступает знаменитой южноамериканской реке.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" r="12205"/>
          <a:stretch/>
        </p:blipFill>
        <p:spPr bwMode="auto">
          <a:xfrm>
            <a:off x="6012160" y="1638092"/>
            <a:ext cx="2867328" cy="21619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6156176" y="3895375"/>
            <a:ext cx="2952328" cy="2585323"/>
          </a:xfrm>
          <a:prstGeom prst="rect">
            <a:avLst/>
          </a:prstGeom>
          <a:noFill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>
                <a:solidFill>
                  <a:prstClr val="black"/>
                </a:solidFill>
              </a:rPr>
              <a:t>Село </a:t>
            </a:r>
            <a:r>
              <a:rPr lang="ru-RU" dirty="0" err="1">
                <a:solidFill>
                  <a:prstClr val="black"/>
                </a:solidFill>
              </a:rPr>
              <a:t>Могочино</a:t>
            </a:r>
            <a:r>
              <a:rPr lang="ru-RU" dirty="0">
                <a:solidFill>
                  <a:prstClr val="black"/>
                </a:solidFill>
              </a:rPr>
              <a:t> в Томской области стоит на правом берегу реки Обь. Казалось бы, ничем не примечательное поселение в глубинке, если бы не знаменитый на всю Россию женский монастырь.</a:t>
            </a:r>
          </a:p>
        </p:txBody>
      </p:sp>
    </p:spTree>
    <p:extLst>
      <p:ext uri="{BB962C8B-B14F-4D97-AF65-F5344CB8AC3E}">
        <p14:creationId xmlns:p14="http://schemas.microsoft.com/office/powerpoint/2010/main" xmlns="" val="1585349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29600" cy="864096"/>
          </a:xfrm>
        </p:spPr>
        <p:txBody>
          <a:bodyPr>
            <a:normAutofit fontScale="90000"/>
          </a:bodyPr>
          <a:lstStyle/>
          <a:p>
            <a:r>
              <a:rPr lang="ru-RU" sz="2200" b="0" i="0" dirty="0" smtClean="0">
                <a:solidFill>
                  <a:srgbClr val="333333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ru-RU" sz="2200" b="0" i="0" dirty="0" smtClean="0">
                <a:solidFill>
                  <a:srgbClr val="333333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ru-RU" sz="2200" b="1" i="0" dirty="0" smtClean="0">
                <a:solidFill>
                  <a:srgbClr val="333333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Посетите  заказник </a:t>
            </a:r>
            <a:r>
              <a:rPr lang="ru-RU" sz="2700" b="1" i="0" dirty="0" smtClean="0">
                <a:solidFill>
                  <a:srgbClr val="333333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«</a:t>
            </a:r>
            <a:r>
              <a:rPr lang="ru-RU" sz="2700" b="1" i="0" dirty="0" err="1" smtClean="0">
                <a:solidFill>
                  <a:srgbClr val="333333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Калтайский</a:t>
            </a:r>
            <a:r>
              <a:rPr lang="ru-RU" sz="2700" b="1" i="0" dirty="0" smtClean="0">
                <a:solidFill>
                  <a:srgbClr val="333333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», </a:t>
            </a:r>
            <a:r>
              <a:rPr lang="ru-RU" sz="2200" b="1" i="0" dirty="0" smtClean="0">
                <a:solidFill>
                  <a:srgbClr val="333333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который </a:t>
            </a:r>
            <a:r>
              <a:rPr lang="ru-RU" sz="2700" b="1" i="0" dirty="0" smtClean="0">
                <a:solidFill>
                  <a:srgbClr val="333333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ru-RU" sz="2200" b="1" i="0" dirty="0" smtClean="0">
                <a:solidFill>
                  <a:srgbClr val="333333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расположен в междуречье притоков Томи - Черной и Умы.                                                              </a:t>
            </a:r>
            <a:r>
              <a:rPr lang="ru-RU" sz="2200" b="1" dirty="0" smtClean="0">
                <a:solidFill>
                  <a:srgbClr val="333333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Он </a:t>
            </a:r>
            <a:r>
              <a:rPr lang="ru-RU" sz="2200" b="1" dirty="0">
                <a:solidFill>
                  <a:srgbClr val="333333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основан в 1963 году. Площадь 41 тысяч га.</a:t>
            </a:r>
            <a:r>
              <a:rPr lang="ru-RU" sz="2000" b="1" dirty="0">
                <a:solidFill>
                  <a:srgbClr val="333333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 </a:t>
            </a:r>
            <a:r>
              <a:rPr lang="ru-RU" sz="2000" b="1" dirty="0"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ru-RU" sz="2000" b="1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ru-RU" sz="2200" dirty="0" smtClean="0">
                <a:solidFill>
                  <a:srgbClr val="333333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                                                  </a:t>
            </a:r>
            <a:endParaRPr lang="ru-RU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573016"/>
            <a:ext cx="8229600" cy="2553147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122" name="Picture 2" descr="C:\Documents and Settings\User\Мои документы\Downloads\тебе сюда\школа\image00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40768"/>
            <a:ext cx="3529335" cy="51410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Documents and Settings\User\Мои документы\Downloads\тебе сюда\школа\92852308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9733" y="1412776"/>
            <a:ext cx="5255643" cy="29781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Documents and Settings\User\Мои документы\Downloads\тебе сюда\школа\2_1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5" y="4416961"/>
            <a:ext cx="3095625" cy="20716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738667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764704"/>
          </a:xfrm>
        </p:spPr>
        <p:txBody>
          <a:bodyPr>
            <a:noAutofit/>
          </a:bodyPr>
          <a:lstStyle/>
          <a:p>
            <a:r>
              <a:rPr lang="ru-RU" sz="5400" dirty="0" smtClean="0">
                <a:latin typeface="Constantia" pitchFamily="18" charset="0"/>
              </a:rPr>
              <a:t>Томск</a:t>
            </a:r>
            <a:endParaRPr lang="ru-RU" sz="5400" dirty="0">
              <a:latin typeface="Constanti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5589240"/>
            <a:ext cx="9144000" cy="1080120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ru-RU" b="1" dirty="0"/>
              <a:t>Томск - город в Российской Федерации, административный центр Томской </a:t>
            </a:r>
            <a:r>
              <a:rPr lang="ru-RU" b="1" dirty="0" smtClean="0"/>
              <a:t>области.</a:t>
            </a:r>
            <a:r>
              <a:rPr lang="ru-RU" b="1" dirty="0"/>
              <a:t> Население - </a:t>
            </a:r>
            <a:r>
              <a:rPr lang="ru-RU" b="1" dirty="0" smtClean="0"/>
              <a:t>более 500 тысяч </a:t>
            </a:r>
            <a:r>
              <a:rPr lang="ru-RU" b="1" dirty="0"/>
              <a:t>жителей </a:t>
            </a:r>
            <a:r>
              <a:rPr lang="ru-RU" b="1" dirty="0" smtClean="0"/>
              <a:t>.</a:t>
            </a: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30992" y="580599"/>
            <a:ext cx="2900848" cy="4524315"/>
          </a:xfrm>
          <a:prstGeom prst="rect">
            <a:avLst/>
          </a:prstGeom>
          <a:noFill/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>
                <a:solidFill>
                  <a:prstClr val="black"/>
                </a:solidFill>
              </a:rPr>
              <a:t>В Томске развито машиностроение и металлообработка (приборостроение, электротехника, производство подшипников, инструментов), химическая, деревообрабатывающая, пищевая промышленность. </a:t>
            </a:r>
            <a:endParaRPr lang="ru-RU" dirty="0" smtClean="0">
              <a:solidFill>
                <a:prstClr val="black"/>
              </a:solidFill>
            </a:endParaRPr>
          </a:p>
          <a:p>
            <a:r>
              <a:rPr lang="ru-RU" dirty="0" smtClean="0">
                <a:solidFill>
                  <a:prstClr val="black"/>
                </a:solidFill>
              </a:rPr>
              <a:t>В </a:t>
            </a:r>
            <a:r>
              <a:rPr lang="ru-RU" dirty="0">
                <a:solidFill>
                  <a:prstClr val="black"/>
                </a:solidFill>
              </a:rPr>
              <a:t>городе расположено </a:t>
            </a:r>
            <a:r>
              <a:rPr lang="ru-RU" dirty="0" smtClean="0">
                <a:solidFill>
                  <a:prstClr val="black"/>
                </a:solidFill>
              </a:rPr>
              <a:t>Сибирское </a:t>
            </a:r>
            <a:r>
              <a:rPr lang="ru-RU" dirty="0" smtClean="0">
                <a:solidFill>
                  <a:prstClr val="black"/>
                </a:solidFill>
              </a:rPr>
              <a:t>отделение </a:t>
            </a:r>
            <a:r>
              <a:rPr lang="ru-RU" dirty="0">
                <a:solidFill>
                  <a:prstClr val="black"/>
                </a:solidFill>
              </a:rPr>
              <a:t>Российской академии наук.</a:t>
            </a:r>
          </a:p>
        </p:txBody>
      </p:sp>
      <p:pic>
        <p:nvPicPr>
          <p:cNvPr id="2050" name="Picture 2" descr="C:\Documents and Settings\User\Мои документы\Downloads\тебе сюда\школа\679436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87824" y="764704"/>
            <a:ext cx="5944357" cy="464740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396946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5801775"/>
            <a:ext cx="8856984" cy="1036762"/>
          </a:xfrm>
        </p:spPr>
        <p:txBody>
          <a:bodyPr>
            <a:normAutofit fontScale="62500" lnSpcReduction="20000"/>
          </a:bodyPr>
          <a:lstStyle/>
          <a:p>
            <a:pPr marL="0" indent="0" algn="ctr">
              <a:buNone/>
            </a:pPr>
            <a:r>
              <a:rPr lang="ru-RU" b="1" i="0" dirty="0" smtClean="0">
                <a:solidFill>
                  <a:srgbClr val="333333"/>
                </a:solidFill>
                <a:effectLst/>
                <a:latin typeface="Tahoma"/>
              </a:rPr>
              <a:t>Томск был основан в 1604 году по повелению Бориса Годунова как крепость на берегу реки Томи. Имя реки пришло из </a:t>
            </a:r>
            <a:r>
              <a:rPr lang="ru-RU" b="1" i="0" dirty="0" err="1" smtClean="0">
                <a:solidFill>
                  <a:srgbClr val="333333"/>
                </a:solidFill>
                <a:effectLst/>
                <a:latin typeface="Tahoma"/>
              </a:rPr>
              <a:t>кетского</a:t>
            </a:r>
            <a:r>
              <a:rPr lang="ru-RU" b="1" i="0" dirty="0" smtClean="0">
                <a:solidFill>
                  <a:srgbClr val="333333"/>
                </a:solidFill>
                <a:effectLst/>
                <a:latin typeface="Tahoma"/>
              </a:rPr>
              <a:t> языка, "том" означало "темный, черный".</a:t>
            </a:r>
            <a:endParaRPr lang="ru-RU" b="1" dirty="0"/>
          </a:p>
        </p:txBody>
      </p:sp>
      <p:pic>
        <p:nvPicPr>
          <p:cNvPr id="3074" name="Picture 2" descr="C:\Documents and Settings\User\Мои документы\Downloads\тебе сюда\школа\IMG_0893_500_38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44625"/>
            <a:ext cx="4322184" cy="57571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Documents and Settings\User\Мои документы\Downloads\тебе сюда\школа\02892-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71780" y="1451857"/>
            <a:ext cx="4753049" cy="43499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354290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48680"/>
            <a:ext cx="9144000" cy="648072"/>
          </a:xfrm>
        </p:spPr>
        <p:txBody>
          <a:bodyPr>
            <a:noAutofit/>
          </a:bodyPr>
          <a:lstStyle/>
          <a:p>
            <a:r>
              <a:rPr lang="ru-RU" sz="3600" b="1" dirty="0">
                <a:latin typeface="Cambria Math" pitchFamily="18" charset="0"/>
                <a:ea typeface="Cambria Math" pitchFamily="18" charset="0"/>
              </a:rPr>
              <a:t>В исторической части города сосредоточены основные памятники архитектуры: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5877273"/>
            <a:ext cx="2903412" cy="748679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000" dirty="0"/>
              <a:t> 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Богоявленский собор 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         (1777-1784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)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8" name="Picture 2" descr="C:\Documents and Settings\User\Мои документы\Downloads\тебе сюда\школа\bogojavlenskij-sobo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604" y="1700808"/>
            <a:ext cx="2827312" cy="21097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Documents and Settings\User\Мои документы\Downloads\тебе сюда\школа\thumb_9229_atlas_atlasW613H408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9706" y="4029319"/>
            <a:ext cx="2637431" cy="17582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067944" y="6021289"/>
            <a:ext cx="24482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 </a:t>
            </a:r>
            <a:r>
              <a:rPr lang="ru-RU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Троицкая церковь(1845)</a:t>
            </a:r>
          </a:p>
        </p:txBody>
      </p:sp>
      <p:pic>
        <p:nvPicPr>
          <p:cNvPr id="4100" name="Picture 4" descr="C:\Documents and Settings\User\Мои документы\Downloads\тебе сюда\школа\1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35896" y="4348920"/>
            <a:ext cx="2440525" cy="16225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Documents and Settings\User\Мои документы\Downloads\тебе сюда\школа\artlib_gallery-410547-b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66022" y="1719405"/>
            <a:ext cx="1681617" cy="23099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6420433" y="5949281"/>
            <a:ext cx="254405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3333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ylfaen" pitchFamily="18" charset="0"/>
              </a:rPr>
              <a:t>Дом науки имени П. И. Макушина (1912)</a:t>
            </a:r>
            <a:endParaRPr lang="ru-RU" sz="20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ylfaen" pitchFamily="18" charset="0"/>
            </a:endParaRPr>
          </a:p>
        </p:txBody>
      </p:sp>
      <p:pic>
        <p:nvPicPr>
          <p:cNvPr id="4102" name="Picture 6" descr="C:\Documents and Settings\User\Мои документы\Downloads\тебе сюда\школа\50091221_Tomsk_Dom_Nauki_jpg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6137" y="1991605"/>
            <a:ext cx="3168352" cy="19217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C:\Documents and Settings\User\Мои документы\Downloads\тебе сюда\школа\1024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3872" y="4098109"/>
            <a:ext cx="2740619" cy="17908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396826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09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409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410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410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410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2000" fill="hold"/>
                                        <p:tgtEl>
                                          <p:spTgt spid="410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2994" y="44624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b="1" dirty="0"/>
              <a:t>Достопримечательности Томска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22994" y="1043057"/>
            <a:ext cx="166718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prstClr val="black"/>
                </a:solidFill>
                <a:hlinkClick r:id="rId2"/>
              </a:rPr>
              <a:t>Лагерный сад</a:t>
            </a:r>
            <a:endParaRPr lang="ru-RU" dirty="0">
              <a:solidFill>
                <a:prstClr val="black"/>
              </a:solidFill>
            </a:endParaRPr>
          </a:p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55776" y="1042284"/>
            <a:ext cx="37444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solidFill>
                  <a:prstClr val="black"/>
                </a:solidFill>
                <a:hlinkClick r:id="rId3"/>
              </a:rPr>
              <a:t>Мемориальный музей «Следственная тюрьма НКВД»</a:t>
            </a:r>
            <a:endParaRPr lang="ru-RU" sz="1600" dirty="0">
              <a:solidFill>
                <a:prstClr val="black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516216" y="980728"/>
            <a:ext cx="24891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prstClr val="black"/>
                </a:solidFill>
                <a:hlinkClick r:id="rId4"/>
              </a:rPr>
              <a:t>Музей деревянного зодчества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377612" y="3933055"/>
            <a:ext cx="20683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prstClr val="black"/>
                </a:solidFill>
                <a:hlinkClick r:id="rId5"/>
              </a:rPr>
              <a:t>Музей </a:t>
            </a:r>
            <a:r>
              <a:rPr lang="ru-RU" dirty="0">
                <a:solidFill>
                  <a:prstClr val="black"/>
                </a:solidFill>
                <a:hlinkClick r:id="rId5"/>
              </a:rPr>
              <a:t>истории Томска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77146" y="3933056"/>
            <a:ext cx="24506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prstClr val="black"/>
                </a:solidFill>
                <a:hlinkClick r:id="rId6"/>
              </a:rPr>
              <a:t>Музей славянской мифологии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915816" y="3933056"/>
            <a:ext cx="234665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prstClr val="black"/>
                </a:solidFill>
                <a:hlinkClick r:id="rId7"/>
              </a:rPr>
              <a:t>Музей Томского пива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691868"/>
            <a:ext cx="2437944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86248" y="1700808"/>
            <a:ext cx="3195439" cy="21438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39828" y="1689388"/>
            <a:ext cx="2948321" cy="21552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8496"/>
          <a:stretch/>
        </p:blipFill>
        <p:spPr bwMode="auto">
          <a:xfrm>
            <a:off x="107504" y="4579388"/>
            <a:ext cx="2437944" cy="2132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88063" y="4579386"/>
            <a:ext cx="3203756" cy="213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080" b="1750"/>
          <a:stretch/>
        </p:blipFill>
        <p:spPr bwMode="auto">
          <a:xfrm>
            <a:off x="6039828" y="4579388"/>
            <a:ext cx="2948320" cy="2132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798879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332657"/>
            <a:ext cx="5915000" cy="70609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atin typeface="Book Antiqua" pitchFamily="18" charset="0"/>
              </a:rPr>
              <a:t>Поэты о Томске</a:t>
            </a:r>
            <a:br>
              <a:rPr lang="ru-RU" sz="3600" b="1" dirty="0" smtClean="0">
                <a:latin typeface="Book Antiqua" pitchFamily="18" charset="0"/>
              </a:rPr>
            </a:br>
            <a:endParaRPr lang="ru-RU" sz="3600" b="1" dirty="0">
              <a:latin typeface="Book Antiqu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836713"/>
            <a:ext cx="3312368" cy="452596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1400" b="1" i="1" dirty="0">
                <a:latin typeface="Segoe Script" pitchFamily="34" charset="0"/>
              </a:rPr>
              <a:t>Владимир Петров</a:t>
            </a:r>
            <a:r>
              <a:rPr lang="ru-RU" sz="1400" dirty="0" smtClean="0">
                <a:latin typeface="Segoe Script" pitchFamily="34" charset="0"/>
              </a:rPr>
              <a:t/>
            </a:r>
            <a:br>
              <a:rPr lang="ru-RU" sz="1400" dirty="0" smtClean="0">
                <a:latin typeface="Segoe Script" pitchFamily="34" charset="0"/>
              </a:rPr>
            </a:br>
            <a:r>
              <a:rPr lang="ru-RU" sz="1400" dirty="0" smtClean="0">
                <a:latin typeface="Segoe Script" pitchFamily="34" charset="0"/>
              </a:rPr>
              <a:t/>
            </a:r>
            <a:br>
              <a:rPr lang="ru-RU" sz="1400" dirty="0" smtClean="0">
                <a:latin typeface="Segoe Script" pitchFamily="34" charset="0"/>
              </a:rPr>
            </a:br>
            <a:r>
              <a:rPr lang="ru-RU" sz="1400" dirty="0">
                <a:latin typeface="Segoe Script" pitchFamily="34" charset="0"/>
              </a:rPr>
              <a:t>СТАРЫЙ ТОМСК</a:t>
            </a:r>
            <a:r>
              <a:rPr lang="ru-RU" sz="1400" dirty="0" smtClean="0">
                <a:latin typeface="Segoe Script" pitchFamily="34" charset="0"/>
              </a:rPr>
              <a:t/>
            </a:r>
            <a:br>
              <a:rPr lang="ru-RU" sz="1400" dirty="0" smtClean="0">
                <a:latin typeface="Segoe Script" pitchFamily="34" charset="0"/>
              </a:rPr>
            </a:br>
            <a:r>
              <a:rPr lang="ru-RU" sz="1400" dirty="0" smtClean="0">
                <a:latin typeface="Segoe Script" pitchFamily="34" charset="0"/>
              </a:rPr>
              <a:t/>
            </a:r>
            <a:br>
              <a:rPr lang="ru-RU" sz="1400" dirty="0" smtClean="0">
                <a:latin typeface="Segoe Script" pitchFamily="34" charset="0"/>
              </a:rPr>
            </a:br>
            <a:r>
              <a:rPr lang="ru-RU" sz="1400" dirty="0">
                <a:latin typeface="Segoe Script" pitchFamily="34" charset="0"/>
              </a:rPr>
              <a:t>Звенят морозы во дворе.</a:t>
            </a:r>
            <a:r>
              <a:rPr lang="ru-RU" sz="1400" dirty="0" smtClean="0">
                <a:latin typeface="Segoe Script" pitchFamily="34" charset="0"/>
              </a:rPr>
              <a:t/>
            </a:r>
            <a:br>
              <a:rPr lang="ru-RU" sz="1400" dirty="0" smtClean="0">
                <a:latin typeface="Segoe Script" pitchFamily="34" charset="0"/>
              </a:rPr>
            </a:br>
            <a:r>
              <a:rPr lang="ru-RU" sz="1400" dirty="0">
                <a:latin typeface="Segoe Script" pitchFamily="34" charset="0"/>
              </a:rPr>
              <a:t>И хоть не близок путь до лета,</a:t>
            </a:r>
            <a:r>
              <a:rPr lang="ru-RU" sz="1400" dirty="0" smtClean="0">
                <a:latin typeface="Segoe Script" pitchFamily="34" charset="0"/>
              </a:rPr>
              <a:t/>
            </a:r>
            <a:br>
              <a:rPr lang="ru-RU" sz="1400" dirty="0" smtClean="0">
                <a:latin typeface="Segoe Script" pitchFamily="34" charset="0"/>
              </a:rPr>
            </a:br>
            <a:r>
              <a:rPr lang="ru-RU" sz="1400" dirty="0">
                <a:latin typeface="Segoe Script" pitchFamily="34" charset="0"/>
              </a:rPr>
              <a:t>Прибавка солнечного света</a:t>
            </a:r>
            <a:r>
              <a:rPr lang="ru-RU" sz="1400" dirty="0" smtClean="0">
                <a:latin typeface="Segoe Script" pitchFamily="34" charset="0"/>
              </a:rPr>
              <a:t/>
            </a:r>
            <a:br>
              <a:rPr lang="ru-RU" sz="1400" dirty="0" smtClean="0">
                <a:latin typeface="Segoe Script" pitchFamily="34" charset="0"/>
              </a:rPr>
            </a:br>
            <a:r>
              <a:rPr lang="ru-RU" sz="1400" dirty="0">
                <a:latin typeface="Segoe Script" pitchFamily="34" charset="0"/>
              </a:rPr>
              <a:t>Всё ощутимей в январе.</a:t>
            </a:r>
            <a:r>
              <a:rPr lang="ru-RU" sz="1400" dirty="0" smtClean="0">
                <a:latin typeface="Segoe Script" pitchFamily="34" charset="0"/>
              </a:rPr>
              <a:t/>
            </a:r>
            <a:br>
              <a:rPr lang="ru-RU" sz="1400" dirty="0" smtClean="0">
                <a:latin typeface="Segoe Script" pitchFamily="34" charset="0"/>
              </a:rPr>
            </a:br>
            <a:r>
              <a:rPr lang="ru-RU" sz="1400" dirty="0">
                <a:latin typeface="Segoe Script" pitchFamily="34" charset="0"/>
              </a:rPr>
              <a:t>И колок воздух надо мной.</a:t>
            </a:r>
            <a:r>
              <a:rPr lang="ru-RU" sz="1400" dirty="0" smtClean="0">
                <a:latin typeface="Segoe Script" pitchFamily="34" charset="0"/>
              </a:rPr>
              <a:t/>
            </a:r>
            <a:br>
              <a:rPr lang="ru-RU" sz="1400" dirty="0" smtClean="0">
                <a:latin typeface="Segoe Script" pitchFamily="34" charset="0"/>
              </a:rPr>
            </a:br>
            <a:r>
              <a:rPr lang="ru-RU" sz="1400" dirty="0">
                <a:latin typeface="Segoe Script" pitchFamily="34" charset="0"/>
              </a:rPr>
              <a:t>А город кружевной, резной... </a:t>
            </a:r>
            <a:r>
              <a:rPr lang="ru-RU" sz="1400" dirty="0" smtClean="0">
                <a:latin typeface="Segoe Script" pitchFamily="34" charset="0"/>
              </a:rPr>
              <a:t/>
            </a:r>
            <a:br>
              <a:rPr lang="ru-RU" sz="1400" dirty="0" smtClean="0">
                <a:latin typeface="Segoe Script" pitchFamily="34" charset="0"/>
              </a:rPr>
            </a:br>
            <a:r>
              <a:rPr lang="ru-RU" sz="1400" dirty="0">
                <a:latin typeface="Segoe Script" pitchFamily="34" charset="0"/>
              </a:rPr>
              <a:t>Я в этом городе живу, </a:t>
            </a:r>
            <a:r>
              <a:rPr lang="ru-RU" sz="1400" dirty="0" smtClean="0">
                <a:latin typeface="Segoe Script" pitchFamily="34" charset="0"/>
              </a:rPr>
              <a:t/>
            </a:r>
            <a:br>
              <a:rPr lang="ru-RU" sz="1400" dirty="0" smtClean="0">
                <a:latin typeface="Segoe Script" pitchFamily="34" charset="0"/>
              </a:rPr>
            </a:br>
            <a:r>
              <a:rPr lang="ru-RU" sz="1400" dirty="0">
                <a:latin typeface="Segoe Script" pitchFamily="34" charset="0"/>
              </a:rPr>
              <a:t>В его торжественных узорах, </a:t>
            </a:r>
            <a:r>
              <a:rPr lang="ru-RU" sz="1400" dirty="0" smtClean="0">
                <a:latin typeface="Segoe Script" pitchFamily="34" charset="0"/>
              </a:rPr>
              <a:t/>
            </a:r>
            <a:br>
              <a:rPr lang="ru-RU" sz="1400" dirty="0" smtClean="0">
                <a:latin typeface="Segoe Script" pitchFamily="34" charset="0"/>
              </a:rPr>
            </a:br>
            <a:r>
              <a:rPr lang="ru-RU" sz="1400" dirty="0">
                <a:latin typeface="Segoe Script" pitchFamily="34" charset="0"/>
              </a:rPr>
              <a:t>В которых — старина, в которых </a:t>
            </a:r>
            <a:r>
              <a:rPr lang="ru-RU" sz="1400" dirty="0" smtClean="0">
                <a:latin typeface="Segoe Script" pitchFamily="34" charset="0"/>
              </a:rPr>
              <a:t/>
            </a:r>
            <a:br>
              <a:rPr lang="ru-RU" sz="1400" dirty="0" smtClean="0">
                <a:latin typeface="Segoe Script" pitchFamily="34" charset="0"/>
              </a:rPr>
            </a:br>
            <a:r>
              <a:rPr lang="ru-RU" sz="1400" dirty="0">
                <a:latin typeface="Segoe Script" pitchFamily="34" charset="0"/>
              </a:rPr>
              <a:t>Свет, устремлённость в синеву. </a:t>
            </a:r>
            <a:r>
              <a:rPr lang="ru-RU" sz="1400" dirty="0" smtClean="0">
                <a:latin typeface="Segoe Script" pitchFamily="34" charset="0"/>
              </a:rPr>
              <a:t/>
            </a:r>
            <a:br>
              <a:rPr lang="ru-RU" sz="1400" dirty="0" smtClean="0">
                <a:latin typeface="Segoe Script" pitchFamily="34" charset="0"/>
              </a:rPr>
            </a:br>
            <a:r>
              <a:rPr lang="ru-RU" sz="1400" dirty="0">
                <a:latin typeface="Segoe Script" pitchFamily="34" charset="0"/>
              </a:rPr>
              <a:t>Как расписные терема, </a:t>
            </a:r>
            <a:r>
              <a:rPr lang="ru-RU" sz="1400" dirty="0" smtClean="0">
                <a:latin typeface="Segoe Script" pitchFamily="34" charset="0"/>
              </a:rPr>
              <a:t/>
            </a:r>
            <a:br>
              <a:rPr lang="ru-RU" sz="1400" dirty="0" smtClean="0">
                <a:latin typeface="Segoe Script" pitchFamily="34" charset="0"/>
              </a:rPr>
            </a:br>
            <a:r>
              <a:rPr lang="ru-RU" sz="1400" dirty="0">
                <a:latin typeface="Segoe Script" pitchFamily="34" charset="0"/>
              </a:rPr>
              <a:t>Здесь деревянные дома.</a:t>
            </a:r>
            <a:r>
              <a:rPr lang="ru-RU" sz="1400" dirty="0" smtClean="0">
                <a:latin typeface="Segoe Script" pitchFamily="34" charset="0"/>
              </a:rPr>
              <a:t/>
            </a:r>
            <a:br>
              <a:rPr lang="ru-RU" sz="1400" dirty="0" smtClean="0">
                <a:latin typeface="Segoe Script" pitchFamily="34" charset="0"/>
              </a:rPr>
            </a:br>
            <a:r>
              <a:rPr lang="ru-RU" sz="1400" dirty="0" smtClean="0">
                <a:latin typeface="Segoe Script" pitchFamily="34" charset="0"/>
              </a:rPr>
              <a:t/>
            </a:r>
            <a:br>
              <a:rPr lang="ru-RU" sz="1400" dirty="0" smtClean="0">
                <a:latin typeface="Segoe Script" pitchFamily="34" charset="0"/>
              </a:rPr>
            </a:br>
            <a:r>
              <a:rPr lang="ru-RU" sz="1400" dirty="0">
                <a:latin typeface="Segoe Script" pitchFamily="34" charset="0"/>
              </a:rPr>
              <a:t>Стоят высокие они</a:t>
            </a:r>
            <a:r>
              <a:rPr lang="ru-RU" sz="1400" dirty="0" smtClean="0">
                <a:latin typeface="Segoe Script" pitchFamily="34" charset="0"/>
              </a:rPr>
              <a:t/>
            </a:r>
            <a:br>
              <a:rPr lang="ru-RU" sz="1400" dirty="0" smtClean="0">
                <a:latin typeface="Segoe Script" pitchFamily="34" charset="0"/>
              </a:rPr>
            </a:br>
            <a:r>
              <a:rPr lang="ru-RU" sz="1400" dirty="0">
                <a:latin typeface="Segoe Script" pitchFamily="34" charset="0"/>
              </a:rPr>
              <a:t>В большом заснеженном пространстве.</a:t>
            </a:r>
            <a:r>
              <a:rPr lang="ru-RU" sz="1400" dirty="0" smtClean="0">
                <a:latin typeface="Segoe Script" pitchFamily="34" charset="0"/>
              </a:rPr>
              <a:t/>
            </a:r>
            <a:br>
              <a:rPr lang="ru-RU" sz="1400" dirty="0" smtClean="0">
                <a:latin typeface="Segoe Script" pitchFamily="34" charset="0"/>
              </a:rPr>
            </a:br>
            <a:r>
              <a:rPr lang="ru-RU" sz="1400" dirty="0">
                <a:latin typeface="Segoe Script" pitchFamily="34" charset="0"/>
              </a:rPr>
              <a:t>В их звёздном светятся убранстве </a:t>
            </a:r>
            <a:r>
              <a:rPr lang="ru-RU" sz="1400" dirty="0" smtClean="0">
                <a:latin typeface="Segoe Script" pitchFamily="34" charset="0"/>
              </a:rPr>
              <a:t/>
            </a:r>
            <a:br>
              <a:rPr lang="ru-RU" sz="1400" dirty="0" smtClean="0">
                <a:latin typeface="Segoe Script" pitchFamily="34" charset="0"/>
              </a:rPr>
            </a:br>
            <a:r>
              <a:rPr lang="ru-RU" sz="1400" dirty="0">
                <a:latin typeface="Segoe Script" pitchFamily="34" charset="0"/>
              </a:rPr>
              <a:t>Снежинок нежные огни. </a:t>
            </a:r>
            <a:r>
              <a:rPr lang="ru-RU" sz="1400" dirty="0" smtClean="0">
                <a:latin typeface="Segoe Script" pitchFamily="34" charset="0"/>
              </a:rPr>
              <a:t/>
            </a:r>
            <a:br>
              <a:rPr lang="ru-RU" sz="1400" dirty="0" smtClean="0">
                <a:latin typeface="Segoe Script" pitchFamily="34" charset="0"/>
              </a:rPr>
            </a:br>
            <a:r>
              <a:rPr lang="ru-RU" sz="1400" dirty="0">
                <a:latin typeface="Segoe Script" pitchFamily="34" charset="0"/>
              </a:rPr>
              <a:t>Узорный город на заре </a:t>
            </a:r>
            <a:r>
              <a:rPr lang="ru-RU" sz="1400" dirty="0" smtClean="0">
                <a:latin typeface="Segoe Script" pitchFamily="34" charset="0"/>
              </a:rPr>
              <a:t/>
            </a:r>
            <a:br>
              <a:rPr lang="ru-RU" sz="1400" dirty="0" smtClean="0">
                <a:latin typeface="Segoe Script" pitchFamily="34" charset="0"/>
              </a:rPr>
            </a:br>
            <a:r>
              <a:rPr lang="ru-RU" sz="1400" dirty="0">
                <a:latin typeface="Segoe Script" pitchFamily="34" charset="0"/>
              </a:rPr>
              <a:t>Стоит в морозном январе.</a:t>
            </a:r>
            <a:r>
              <a:rPr lang="ru-RU" sz="1400" dirty="0" smtClean="0">
                <a:latin typeface="Segoe Script" pitchFamily="34" charset="0"/>
              </a:rPr>
              <a:t/>
            </a:r>
            <a:br>
              <a:rPr lang="ru-RU" sz="1400" dirty="0" smtClean="0">
                <a:latin typeface="Segoe Script" pitchFamily="34" charset="0"/>
              </a:rPr>
            </a:br>
            <a:endParaRPr lang="ru-RU" sz="1400" dirty="0">
              <a:latin typeface="Segoe Script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114072" y="2887682"/>
            <a:ext cx="202992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prstClr val="black"/>
                </a:solidFill>
                <a:latin typeface="Segoe Script" pitchFamily="34" charset="0"/>
              </a:rPr>
              <a:t>Василий </a:t>
            </a:r>
            <a:r>
              <a:rPr lang="ru-RU" sz="1400" b="1" dirty="0" err="1">
                <a:solidFill>
                  <a:prstClr val="black"/>
                </a:solidFill>
                <a:latin typeface="Segoe Script" pitchFamily="34" charset="0"/>
              </a:rPr>
              <a:t>Пухначёв</a:t>
            </a:r>
            <a:r>
              <a:rPr lang="ru-RU" sz="1400" dirty="0" smtClean="0">
                <a:solidFill>
                  <a:prstClr val="black"/>
                </a:solidFill>
                <a:latin typeface="Segoe Script" pitchFamily="34" charset="0"/>
              </a:rPr>
              <a:t/>
            </a:r>
            <a:br>
              <a:rPr lang="ru-RU" sz="1400" dirty="0" smtClean="0">
                <a:solidFill>
                  <a:prstClr val="black"/>
                </a:solidFill>
                <a:latin typeface="Segoe Script" pitchFamily="34" charset="0"/>
              </a:rPr>
            </a:br>
            <a:r>
              <a:rPr lang="ru-RU" sz="1400" dirty="0" smtClean="0">
                <a:solidFill>
                  <a:prstClr val="black"/>
                </a:solidFill>
                <a:latin typeface="Segoe Script" pitchFamily="34" charset="0"/>
              </a:rPr>
              <a:t/>
            </a:r>
            <a:br>
              <a:rPr lang="ru-RU" sz="1400" dirty="0" smtClean="0">
                <a:solidFill>
                  <a:prstClr val="black"/>
                </a:solidFill>
                <a:latin typeface="Segoe Script" pitchFamily="34" charset="0"/>
              </a:rPr>
            </a:br>
            <a:r>
              <a:rPr lang="ru-RU" sz="1400" dirty="0">
                <a:solidFill>
                  <a:prstClr val="black"/>
                </a:solidFill>
                <a:latin typeface="Segoe Script" pitchFamily="34" charset="0"/>
              </a:rPr>
              <a:t>Наш город рабочих, наш город учёных,</a:t>
            </a:r>
            <a:r>
              <a:rPr lang="ru-RU" sz="1400" dirty="0" smtClean="0">
                <a:solidFill>
                  <a:prstClr val="black"/>
                </a:solidFill>
                <a:latin typeface="Segoe Script" pitchFamily="34" charset="0"/>
              </a:rPr>
              <a:t/>
            </a:r>
            <a:br>
              <a:rPr lang="ru-RU" sz="1400" dirty="0" smtClean="0">
                <a:solidFill>
                  <a:prstClr val="black"/>
                </a:solidFill>
                <a:latin typeface="Segoe Script" pitchFamily="34" charset="0"/>
              </a:rPr>
            </a:br>
            <a:r>
              <a:rPr lang="ru-RU" sz="1400" dirty="0">
                <a:solidFill>
                  <a:prstClr val="black"/>
                </a:solidFill>
                <a:latin typeface="Segoe Script" pitchFamily="34" charset="0"/>
              </a:rPr>
              <a:t>Наш город студентов, поэтов, влюблённых.</a:t>
            </a:r>
            <a:r>
              <a:rPr lang="ru-RU" sz="1400" dirty="0" smtClean="0">
                <a:solidFill>
                  <a:prstClr val="black"/>
                </a:solidFill>
                <a:latin typeface="Segoe Script" pitchFamily="34" charset="0"/>
              </a:rPr>
              <a:t/>
            </a:r>
            <a:br>
              <a:rPr lang="ru-RU" sz="1400" dirty="0" smtClean="0">
                <a:solidFill>
                  <a:prstClr val="black"/>
                </a:solidFill>
                <a:latin typeface="Segoe Script" pitchFamily="34" charset="0"/>
              </a:rPr>
            </a:br>
            <a:r>
              <a:rPr lang="ru-RU" sz="1400" dirty="0">
                <a:solidFill>
                  <a:prstClr val="black"/>
                </a:solidFill>
                <a:latin typeface="Segoe Script" pitchFamily="34" charset="0"/>
              </a:rPr>
              <a:t>На север от Томска - поля нефтяные,</a:t>
            </a:r>
            <a:r>
              <a:rPr lang="ru-RU" sz="1400" dirty="0" smtClean="0">
                <a:solidFill>
                  <a:prstClr val="black"/>
                </a:solidFill>
                <a:latin typeface="Segoe Script" pitchFamily="34" charset="0"/>
              </a:rPr>
              <a:t/>
            </a:r>
            <a:br>
              <a:rPr lang="ru-RU" sz="1400" dirty="0" smtClean="0">
                <a:solidFill>
                  <a:prstClr val="black"/>
                </a:solidFill>
                <a:latin typeface="Segoe Script" pitchFamily="34" charset="0"/>
              </a:rPr>
            </a:br>
            <a:r>
              <a:rPr lang="ru-RU" sz="1400" dirty="0">
                <a:solidFill>
                  <a:prstClr val="black"/>
                </a:solidFill>
                <a:latin typeface="Segoe Script" pitchFamily="34" charset="0"/>
              </a:rPr>
              <a:t>Там вышки шагают в тайгу буровые.</a:t>
            </a:r>
            <a:r>
              <a:rPr lang="ru-RU" sz="1400" dirty="0" smtClean="0">
                <a:solidFill>
                  <a:prstClr val="black"/>
                </a:solidFill>
              </a:rPr>
              <a:t/>
            </a:r>
            <a:br>
              <a:rPr lang="ru-RU" sz="1400" dirty="0" smtClean="0">
                <a:solidFill>
                  <a:prstClr val="black"/>
                </a:solidFill>
              </a:rPr>
            </a:br>
            <a:r>
              <a:rPr lang="ru-RU" sz="1400" dirty="0" smtClean="0">
                <a:solidFill>
                  <a:prstClr val="black"/>
                </a:solidFill>
              </a:rPr>
              <a:t/>
            </a:r>
            <a:br>
              <a:rPr lang="ru-RU" sz="1400" dirty="0" smtClean="0">
                <a:solidFill>
                  <a:prstClr val="black"/>
                </a:solidFill>
              </a:rPr>
            </a:br>
            <a:endParaRPr lang="ru-RU" sz="1400" dirty="0">
              <a:solidFill>
                <a:prstClr val="black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70735" y="188640"/>
            <a:ext cx="2373263" cy="1778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 descr="C:\Documents and Settings\User\Мои документы\Downloads\тебе сюда\школа\0a1b59fc68789a9abbe4cba5cfda374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3848" y="764704"/>
            <a:ext cx="3730043" cy="60932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699308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714</Words>
  <Application>Microsoft Office PowerPoint</Application>
  <PresentationFormat>Экран (4:3)</PresentationFormat>
  <Paragraphs>119</Paragraphs>
  <Slides>26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1_Тема Office</vt:lpstr>
      <vt:lpstr>Муниципальное Бюджетное Общеобразовательное Учреждение «Средняя Общеобразовательная школа № 198» Туристический маршрут: «Ожерелье Томской области»</vt:lpstr>
      <vt:lpstr>Слайд 2</vt:lpstr>
      <vt:lpstr>Посетите достопримечательности Томской области</vt:lpstr>
      <vt:lpstr> Посетите  заказник «Калтайский», который  расположен в междуречье притоков Томи - Черной и Умы.                                                              Он основан в 1963 году. Площадь 41 тысяч га.                                                             </vt:lpstr>
      <vt:lpstr>Томск</vt:lpstr>
      <vt:lpstr>Слайд 6</vt:lpstr>
      <vt:lpstr>В исторической части города сосредоточены основные памятники архитектуры:</vt:lpstr>
      <vt:lpstr>Достопримечательности Томска</vt:lpstr>
      <vt:lpstr>Поэты о Томске </vt:lpstr>
      <vt:lpstr>Слайд 10</vt:lpstr>
      <vt:lpstr> Достопримечательности г. Северска </vt:lpstr>
      <vt:lpstr>Поэты о Северске</vt:lpstr>
      <vt:lpstr>Город находится в 480 км к западу от Томска. Кедровый является одним из самых маленьких городов по численности населения в России.</vt:lpstr>
      <vt:lpstr>Прогулка по г. Кедровому</vt:lpstr>
      <vt:lpstr>Слайд 15</vt:lpstr>
      <vt:lpstr>Слайд 16</vt:lpstr>
      <vt:lpstr>Достопримечательности  г. Асино</vt:lpstr>
      <vt:lpstr>Слайд 18</vt:lpstr>
      <vt:lpstr>Слайд 19</vt:lpstr>
      <vt:lpstr>Достопримечательности  г. Стрежевого</vt:lpstr>
      <vt:lpstr>Слайд 21</vt:lpstr>
      <vt:lpstr>Достопримечательности   г. Колпашева</vt:lpstr>
      <vt:lpstr>Светлые озёра </vt:lpstr>
      <vt:lpstr>Слайд 24</vt:lpstr>
      <vt:lpstr> Литература: Интернет - ресурсы</vt:lpstr>
      <vt:lpstr>      Предлагаем Вам маршрут по городам Томской области, который мы назвали «Ожерелье Томской области».  Путешествуйте с нами, путешествуйте сами!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Общеобразовательное Учреждение «Средняя Общеобразовательная школа № 198» Туристический маршрут: «Ожерелье Томской области»</dc:title>
  <dc:creator>CAB324</dc:creator>
  <cp:lastModifiedBy>Сотрудник библиотеки</cp:lastModifiedBy>
  <cp:revision>2</cp:revision>
  <dcterms:created xsi:type="dcterms:W3CDTF">2015-11-12T08:41:01Z</dcterms:created>
  <dcterms:modified xsi:type="dcterms:W3CDTF">2015-11-13T04:56:24Z</dcterms:modified>
</cp:coreProperties>
</file>