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84" r:id="rId2"/>
  </p:sldMasterIdLst>
  <p:notesMasterIdLst>
    <p:notesMasterId r:id="rId33"/>
  </p:notesMasterIdLst>
  <p:sldIdLst>
    <p:sldId id="256" r:id="rId3"/>
    <p:sldId id="257" r:id="rId4"/>
    <p:sldId id="258" r:id="rId5"/>
    <p:sldId id="260" r:id="rId6"/>
    <p:sldId id="261" r:id="rId7"/>
    <p:sldId id="262" r:id="rId8"/>
    <p:sldId id="263" r:id="rId9"/>
    <p:sldId id="282" r:id="rId10"/>
    <p:sldId id="283" r:id="rId11"/>
    <p:sldId id="266" r:id="rId12"/>
    <p:sldId id="265" r:id="rId13"/>
    <p:sldId id="268" r:id="rId14"/>
    <p:sldId id="273" r:id="rId15"/>
    <p:sldId id="272" r:id="rId16"/>
    <p:sldId id="274" r:id="rId17"/>
    <p:sldId id="269" r:id="rId18"/>
    <p:sldId id="284" r:id="rId19"/>
    <p:sldId id="270" r:id="rId20"/>
    <p:sldId id="271" r:id="rId21"/>
    <p:sldId id="275" r:id="rId22"/>
    <p:sldId id="276" r:id="rId23"/>
    <p:sldId id="277" r:id="rId24"/>
    <p:sldId id="278" r:id="rId25"/>
    <p:sldId id="286" r:id="rId26"/>
    <p:sldId id="279" r:id="rId27"/>
    <p:sldId id="287" r:id="rId28"/>
    <p:sldId id="280" r:id="rId29"/>
    <p:sldId id="281" r:id="rId30"/>
    <p:sldId id="285" r:id="rId31"/>
    <p:sldId id="288" r:id="rId32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0000FF"/>
    <a:srgbClr val="FFFF00"/>
    <a:srgbClr val="FF9933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52" autoAdjust="0"/>
  </p:normalViewPr>
  <p:slideViewPr>
    <p:cSldViewPr>
      <p:cViewPr>
        <p:scale>
          <a:sx n="57" d="100"/>
          <a:sy n="57" d="100"/>
        </p:scale>
        <p:origin x="-1524" y="-25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48" y="3018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66" d="100"/>
          <a:sy n="66" d="100"/>
        </p:scale>
        <p:origin x="-1992" y="-102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C316D33-C47F-4F9F-99D0-A7B773D84AB0}" type="datetimeFigureOut">
              <a:rPr lang="ru-RU" smtClean="0"/>
              <a:pPr/>
              <a:t>12.11.2015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9DD99E8-A4D1-4FEC-B6F9-D9265309631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9229109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DD99E8-A4D1-4FEC-B6F9-D9265309631C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15C30A7-4B0B-43EB-9AEB-7B56E653A4C1}" type="datetimeFigureOut">
              <a:rPr lang="ru-RU" smtClean="0"/>
              <a:pPr>
                <a:defRPr/>
              </a:pPr>
              <a:t>12.11.2015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3377803-F34D-41E5-97AD-D38257555DEE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DBEE1E-4FF4-43C0-BB34-3EB22B68C437}" type="datetimeFigureOut">
              <a:rPr lang="ru-RU"/>
              <a:pPr>
                <a:defRPr/>
              </a:pPr>
              <a:t>12.11.2015</a:t>
            </a:fld>
            <a:endParaRPr lang="ru-RU" dirty="0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27B3DB-EA0B-4F0F-9305-46087476BCF3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0BB23E-9A53-4C9B-B821-C86B00D6F1FD}" type="datetimeFigureOut">
              <a:rPr lang="ru-RU"/>
              <a:pPr>
                <a:defRPr/>
              </a:pPr>
              <a:t>12.11.2015</a:t>
            </a:fld>
            <a:endParaRPr lang="ru-RU" dirty="0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89203C-820C-4CBB-BC79-A9CDC86811B9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15C30A7-4B0B-43EB-9AEB-7B56E653A4C1}" type="datetimeFigureOut">
              <a:rPr lang="ru-RU" smtClean="0"/>
              <a:pPr>
                <a:defRPr/>
              </a:pPr>
              <a:t>12.11.2015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3377803-F34D-41E5-97AD-D38257555DEE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tIns="0" rIns="18288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552906-0DB7-4FC4-B710-37AF2CA67E4D}" type="datetimeFigureOut">
              <a:rPr lang="ru-RU"/>
              <a:pPr>
                <a:defRPr/>
              </a:pPr>
              <a:t>12.11.2015</a:t>
            </a:fld>
            <a:endParaRPr lang="ru-RU" dirty="0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80F8A6-FAF5-4B59-A9EE-BF4237279403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6536D6-4E81-4FC9-8C2C-9B50AD18D0B9}" type="datetimeFigureOut">
              <a:rPr lang="ru-RU"/>
              <a:pPr>
                <a:defRPr/>
              </a:pPr>
              <a:t>12.11.2015</a:t>
            </a:fld>
            <a:endParaRPr lang="ru-RU" dirty="0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C1AA91-BD40-4574-966E-19C626A93253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tIns="0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4D0E48-D3C1-4F77-B79B-B2EC866A8DA9}" type="datetimeFigureOut">
              <a:rPr lang="ru-RU"/>
              <a:pPr>
                <a:defRPr/>
              </a:pPr>
              <a:t>12.11.2015</a:t>
            </a:fld>
            <a:endParaRPr lang="ru-RU" dirty="0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8678C1-098C-4E11-A646-B78AA5EA5FB6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B417A9-057C-4D76-AA25-3D5C1A89C75D}" type="datetimeFigureOut">
              <a:rPr lang="ru-RU"/>
              <a:pPr>
                <a:defRPr/>
              </a:pPr>
              <a:t>12.11.2015</a:t>
            </a:fld>
            <a:endParaRPr lang="ru-RU" dirty="0"/>
          </a:p>
        </p:txBody>
      </p:sp>
      <p:sp>
        <p:nvSpPr>
          <p:cNvPr id="6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6A2A26-707E-47CA-AE48-2FF6C252FA2E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ACD77D-F43C-42FB-9019-DABCBAEA95C4}" type="datetimeFigureOut">
              <a:rPr lang="ru-RU"/>
              <a:pPr>
                <a:defRPr/>
              </a:pPr>
              <a:t>12.11.2015</a:t>
            </a:fld>
            <a:endParaRPr lang="ru-RU" dirty="0"/>
          </a:p>
        </p:txBody>
      </p:sp>
      <p:sp>
        <p:nvSpPr>
          <p:cNvPr id="8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9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4F01CA-EF27-45E5-9A59-2E1376424AB9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F63BA0-D72A-4DCA-9242-4321CCF29657}" type="datetimeFigureOut">
              <a:rPr lang="ru-RU"/>
              <a:pPr>
                <a:defRPr/>
              </a:pPr>
              <a:t>12.11.2015</a:t>
            </a:fld>
            <a:endParaRPr lang="ru-RU" dirty="0"/>
          </a:p>
        </p:txBody>
      </p:sp>
      <p:sp>
        <p:nvSpPr>
          <p:cNvPr id="4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F55C15-650C-45BE-B443-8C2D0AE36AB9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A35034-52A9-47A7-840F-74E0D3E03819}" type="datetimeFigureOut">
              <a:rPr lang="ru-RU"/>
              <a:pPr>
                <a:defRPr/>
              </a:pPr>
              <a:t>12.11.2015</a:t>
            </a:fld>
            <a:endParaRPr lang="ru-RU" dirty="0"/>
          </a:p>
        </p:txBody>
      </p:sp>
      <p:sp>
        <p:nvSpPr>
          <p:cNvPr id="3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4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46CD0A-F0E1-4CCB-A298-82EC110CBA8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15C30A7-4B0B-43EB-9AEB-7B56E653A4C1}" type="datetimeFigureOut">
              <a:rPr lang="ru-RU" smtClean="0"/>
              <a:pPr>
                <a:defRPr/>
              </a:pPr>
              <a:t>12.11.2015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3377803-F34D-41E5-97AD-D38257555DEE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89E471-034A-4FDE-836B-043F50B10FD5}" type="datetimeFigureOut">
              <a:rPr lang="ru-RU"/>
              <a:pPr>
                <a:defRPr/>
              </a:pPr>
              <a:t>12.11.2015</a:t>
            </a:fld>
            <a:endParaRPr lang="ru-RU" dirty="0"/>
          </a:p>
        </p:txBody>
      </p:sp>
      <p:sp>
        <p:nvSpPr>
          <p:cNvPr id="6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70F69D-EBE0-45DC-861F-85A0369189EC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15C30A7-4B0B-43EB-9AEB-7B56E653A4C1}" type="datetimeFigureOut">
              <a:rPr lang="ru-RU" smtClean="0"/>
              <a:pPr>
                <a:defRPr/>
              </a:pPr>
              <a:t>12.11.2015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3377803-F34D-41E5-97AD-D38257555DEE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15C30A7-4B0B-43EB-9AEB-7B56E653A4C1}" type="datetimeFigureOut">
              <a:rPr lang="ru-RU" smtClean="0"/>
              <a:pPr>
                <a:defRPr/>
              </a:pPr>
              <a:t>12.11.2015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3377803-F34D-41E5-97AD-D38257555DEE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15C30A7-4B0B-43EB-9AEB-7B56E653A4C1}" type="datetimeFigureOut">
              <a:rPr lang="ru-RU" smtClean="0"/>
              <a:pPr>
                <a:defRPr/>
              </a:pPr>
              <a:t>12.11.2015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3377803-F34D-41E5-97AD-D38257555DEE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15C30A7-4B0B-43EB-9AEB-7B56E653A4C1}" type="datetimeFigureOut">
              <a:rPr lang="ru-RU" smtClean="0"/>
              <a:pPr>
                <a:defRPr/>
              </a:pPr>
              <a:t>12.11.2015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3377803-F34D-41E5-97AD-D38257555DEE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0C2AB4-29FE-4ABA-A53A-A9A709C256BB}" type="datetimeFigureOut">
              <a:rPr lang="ru-RU"/>
              <a:pPr>
                <a:defRPr/>
              </a:pPr>
              <a:t>12.11.2015</a:t>
            </a:fld>
            <a:endParaRPr lang="ru-RU" dirty="0"/>
          </a:p>
        </p:txBody>
      </p:sp>
      <p:sp>
        <p:nvSpPr>
          <p:cNvPr id="6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001ACF-0B92-445F-A8D5-DFA48742CFA1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39AF39-321D-4CAA-A8FE-BC402CE55E93}" type="datetimeFigureOut">
              <a:rPr lang="ru-RU"/>
              <a:pPr>
                <a:defRPr/>
              </a:pPr>
              <a:t>12.11.2015</a:t>
            </a:fld>
            <a:endParaRPr lang="ru-RU" dirty="0"/>
          </a:p>
        </p:txBody>
      </p:sp>
      <p:sp>
        <p:nvSpPr>
          <p:cNvPr id="8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9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75C0EE-B366-4EDB-B4B8-ED216464DB42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FEAE2A-06C9-4329-8F0E-6AB17AB9E1A5}" type="datetimeFigureOut">
              <a:rPr lang="ru-RU"/>
              <a:pPr>
                <a:defRPr/>
              </a:pPr>
              <a:t>12.11.2015</a:t>
            </a:fld>
            <a:endParaRPr lang="ru-RU" dirty="0"/>
          </a:p>
        </p:txBody>
      </p:sp>
      <p:sp>
        <p:nvSpPr>
          <p:cNvPr id="4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C87CB8-F893-401C-A212-168F493B52DC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B949E5-5CB1-450E-AA51-BD993F5FDE5F}" type="datetimeFigureOut">
              <a:rPr lang="ru-RU"/>
              <a:pPr>
                <a:defRPr/>
              </a:pPr>
              <a:t>12.11.2015</a:t>
            </a:fld>
            <a:endParaRPr lang="ru-RU" dirty="0"/>
          </a:p>
        </p:txBody>
      </p:sp>
      <p:sp>
        <p:nvSpPr>
          <p:cNvPr id="3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4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5F888E-196E-4ED1-A11F-4F8444C39DD9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EBED6A-4DBA-4852-87F2-E42B80AA65A5}" type="datetimeFigureOut">
              <a:rPr lang="ru-RU"/>
              <a:pPr>
                <a:defRPr/>
              </a:pPr>
              <a:t>12.11.2015</a:t>
            </a:fld>
            <a:endParaRPr lang="ru-RU" dirty="0"/>
          </a:p>
        </p:txBody>
      </p:sp>
      <p:sp>
        <p:nvSpPr>
          <p:cNvPr id="6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881BB7-5423-4F38-A3B8-ADF88CCBD88E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с одним вырезанным скругленным углом 4"/>
          <p:cNvSpPr/>
          <p:nvPr/>
        </p:nvSpPr>
        <p:spPr>
          <a:xfrm rot="420000" flipV="1">
            <a:off x="3165475" y="1108075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6" name="Прямоугольный треугольник 5"/>
          <p:cNvSpPr/>
          <p:nvPr/>
        </p:nvSpPr>
        <p:spPr>
          <a:xfrm rot="420000" flipV="1">
            <a:off x="8004175" y="5359400"/>
            <a:ext cx="155575" cy="155575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7" name="Полилиния 6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lIns="45720" rIns="45720" bIns="45720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dirty="0" smtClean="0"/>
              <a:t>Вставка рисунка</a:t>
            </a:r>
            <a:endParaRPr lang="en-US" noProof="0" dirty="0"/>
          </a:p>
        </p:txBody>
      </p:sp>
      <p:sp>
        <p:nvSpPr>
          <p:cNvPr id="9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A598C5-EC9B-4CB9-A568-04102DD5B083}" type="datetimeFigureOut">
              <a:rPr lang="ru-RU"/>
              <a:pPr>
                <a:defRPr/>
              </a:pPr>
              <a:t>12.11.2015</a:t>
            </a:fld>
            <a:endParaRPr lang="ru-RU" dirty="0"/>
          </a:p>
        </p:txBody>
      </p:sp>
      <p:sp>
        <p:nvSpPr>
          <p:cNvPr id="10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11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49A75D-377A-44CB-A70D-4220CF3DF511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938"/>
            <a:ext cx="9163050" cy="104140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938"/>
            <a:ext cx="4762500" cy="6381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1028" name="Заголовок 8"/>
          <p:cNvSpPr>
            <a:spLocks noGrp="1"/>
          </p:cNvSpPr>
          <p:nvPr>
            <p:ph type="title"/>
          </p:nvPr>
        </p:nvSpPr>
        <p:spPr bwMode="auto">
          <a:xfrm>
            <a:off x="457200" y="70485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9" name="Текст 29"/>
          <p:cNvSpPr>
            <a:spLocks noGrp="1"/>
          </p:cNvSpPr>
          <p:nvPr>
            <p:ph type="body" idx="1"/>
          </p:nvPr>
        </p:nvSpPr>
        <p:spPr bwMode="auto">
          <a:xfrm>
            <a:off x="457200" y="1935163"/>
            <a:ext cx="8229600" cy="438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tx2">
                    <a:shade val="9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615C30A7-4B0B-43EB-9AEB-7B56E653A4C1}" type="datetimeFigureOut">
              <a:rPr lang="ru-RU"/>
              <a:pPr>
                <a:defRPr/>
              </a:pPr>
              <a:t>12.11.2015</a:t>
            </a:fld>
            <a:endParaRPr lang="ru-RU" dirty="0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>
                    <a:shade val="9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tx2">
                    <a:shade val="9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73377803-F34D-41E5-97AD-D38257555DEE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  <p:grpSp>
        <p:nvGrpSpPr>
          <p:cNvPr id="1033" name="Группа 1"/>
          <p:cNvGrpSpPr>
            <a:grpSpLocks/>
          </p:cNvGrpSpPr>
          <p:nvPr/>
        </p:nvGrpSpPr>
        <p:grpSpPr bwMode="auto">
          <a:xfrm>
            <a:off x="-19050" y="203200"/>
            <a:ext cx="9180513" cy="647700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+mn-lt"/>
              </a:endParaRPr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+mn-lt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699" r:id="rId2"/>
    <p:sldLayoutId id="2147483700" r:id="rId3"/>
    <p:sldLayoutId id="2147483701" r:id="rId4"/>
    <p:sldLayoutId id="2147483702" r:id="rId5"/>
    <p:sldLayoutId id="2147483703" r:id="rId6"/>
    <p:sldLayoutId id="2147483704" r:id="rId7"/>
    <p:sldLayoutId id="2147483705" r:id="rId8"/>
    <p:sldLayoutId id="2147483718" r:id="rId9"/>
    <p:sldLayoutId id="2147483706" r:id="rId10"/>
    <p:sldLayoutId id="2147483707" r:id="rId11"/>
    <p:sldLayoutId id="2147483720" r:id="rId12"/>
  </p:sldLayoutIdLst>
  <p:txStyles>
    <p:titleStyle>
      <a:lvl1pPr algn="l" rtl="0" fontAlgn="base">
        <a:spcBef>
          <a:spcPct val="0"/>
        </a:spcBef>
        <a:spcAft>
          <a:spcPct val="0"/>
        </a:spcAft>
        <a:defRPr sz="5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9pPr>
    </p:titleStyle>
    <p:bodyStyle>
      <a:lvl1pPr marL="273050" indent="-273050" algn="l" rtl="0" fontAlgn="base">
        <a:spcBef>
          <a:spcPct val="20000"/>
        </a:spcBef>
        <a:spcAft>
          <a:spcPct val="0"/>
        </a:spcAft>
        <a:buClr>
          <a:srgbClr val="0BD0D9"/>
        </a:buClr>
        <a:buSzPct val="95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46063" algn="l" rtl="0" fontAlgn="base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itchFamily="18" charset="2"/>
        <a:buChar char="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063" algn="l" rtl="0" fontAlgn="base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 2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7450" indent="-209550" algn="l" rtl="0" fontAlgn="base">
        <a:spcBef>
          <a:spcPct val="20000"/>
        </a:spcBef>
        <a:spcAft>
          <a:spcPct val="0"/>
        </a:spcAft>
        <a:buClr>
          <a:srgbClr val="0BD0D9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2088" indent="-209550" algn="l" rtl="0" fontAlgn="base"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938"/>
            <a:ext cx="9163050" cy="104140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938"/>
            <a:ext cx="4762500" cy="6381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2052" name="Заголовок 8"/>
          <p:cNvSpPr>
            <a:spLocks noGrp="1"/>
          </p:cNvSpPr>
          <p:nvPr>
            <p:ph type="title"/>
          </p:nvPr>
        </p:nvSpPr>
        <p:spPr bwMode="auto">
          <a:xfrm>
            <a:off x="457200" y="70485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2053" name="Текст 29"/>
          <p:cNvSpPr>
            <a:spLocks noGrp="1"/>
          </p:cNvSpPr>
          <p:nvPr>
            <p:ph type="body" idx="1"/>
          </p:nvPr>
        </p:nvSpPr>
        <p:spPr bwMode="auto">
          <a:xfrm>
            <a:off x="457200" y="1935163"/>
            <a:ext cx="8229600" cy="438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tx2">
                    <a:shade val="9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77D76799-9671-4B0D-B01C-83C350D08452}" type="datetimeFigureOut">
              <a:rPr lang="ru-RU"/>
              <a:pPr>
                <a:defRPr/>
              </a:pPr>
              <a:t>12.11.2015</a:t>
            </a:fld>
            <a:endParaRPr lang="ru-RU" dirty="0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>
                    <a:shade val="9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tx2">
                    <a:shade val="9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704765E8-635F-4E11-B3AC-9C34D48ACE62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  <p:grpSp>
        <p:nvGrpSpPr>
          <p:cNvPr id="2057" name="Группа 1"/>
          <p:cNvGrpSpPr>
            <a:grpSpLocks/>
          </p:cNvGrpSpPr>
          <p:nvPr/>
        </p:nvGrpSpPr>
        <p:grpSpPr bwMode="auto">
          <a:xfrm>
            <a:off x="-19050" y="203200"/>
            <a:ext cx="9180513" cy="647700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+mn-lt"/>
              </a:endParaRPr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+mn-lt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8" r:id="rId1"/>
    <p:sldLayoutId id="2147483709" r:id="rId2"/>
    <p:sldLayoutId id="2147483710" r:id="rId3"/>
    <p:sldLayoutId id="2147483711" r:id="rId4"/>
    <p:sldLayoutId id="2147483712" r:id="rId5"/>
    <p:sldLayoutId id="2147483713" r:id="rId6"/>
    <p:sldLayoutId id="2147483714" r:id="rId7"/>
    <p:sldLayoutId id="2147483715" r:id="rId8"/>
    <p:sldLayoutId id="2147483719" r:id="rId9"/>
    <p:sldLayoutId id="2147483716" r:id="rId10"/>
    <p:sldLayoutId id="2147483717" r:id="rId11"/>
  </p:sldLayoutIdLst>
  <p:txStyles>
    <p:titleStyle>
      <a:lvl1pPr algn="l" rtl="0" fontAlgn="base">
        <a:spcBef>
          <a:spcPct val="0"/>
        </a:spcBef>
        <a:spcAft>
          <a:spcPct val="0"/>
        </a:spcAft>
        <a:defRPr sz="5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9pPr>
    </p:titleStyle>
    <p:bodyStyle>
      <a:lvl1pPr marL="273050" indent="-273050" algn="l" rtl="0" fontAlgn="base">
        <a:spcBef>
          <a:spcPct val="20000"/>
        </a:spcBef>
        <a:spcAft>
          <a:spcPct val="0"/>
        </a:spcAft>
        <a:buClr>
          <a:srgbClr val="0BD0D9"/>
        </a:buClr>
        <a:buSzPct val="95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46063" algn="l" rtl="0" fontAlgn="base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itchFamily="18" charset="2"/>
        <a:buChar char="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063" algn="l" rtl="0" fontAlgn="base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 2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7450" indent="-209550" algn="l" rtl="0" fontAlgn="base">
        <a:spcBef>
          <a:spcPct val="20000"/>
        </a:spcBef>
        <a:spcAft>
          <a:spcPct val="0"/>
        </a:spcAft>
        <a:buClr>
          <a:srgbClr val="0BD0D9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2088" indent="-209550" algn="l" rtl="0" fontAlgn="base"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2.xml"/><Relationship Id="rId1" Type="http://schemas.openxmlformats.org/officeDocument/2006/relationships/audio" Target="file:///H:\&#1052;&#1086;&#1103;%20&#1084;&#1091;&#1079;&#1099;&#1082;&#1072;\James%20Galway\Track%2001.wav" TargetMode="External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http://www.skitalets.ru/trips/2003/usa_dobrov/pamiat.jpg" TargetMode="External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2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1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slideLayout" Target="../slideLayouts/slideLayout14.xml"/><Relationship Id="rId1" Type="http://schemas.openxmlformats.org/officeDocument/2006/relationships/audio" Target="file:///H:\&#1052;&#1086;&#1103;%20&#1084;&#1091;&#1079;&#1099;&#1082;&#1072;\James%20Galway\Track%2002.wav" TargetMode="Externa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38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41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45.jpeg"/><Relationship Id="rId4" Type="http://schemas.openxmlformats.org/officeDocument/2006/relationships/image" Target="../media/image44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1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51.jpeg"/><Relationship Id="rId4" Type="http://schemas.openxmlformats.org/officeDocument/2006/relationships/image" Target="../media/image50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55.jpeg"/><Relationship Id="rId4" Type="http://schemas.openxmlformats.org/officeDocument/2006/relationships/image" Target="../media/image54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1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59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1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63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slideLayout" Target="../slideLayouts/slideLayout14.xml"/><Relationship Id="rId1" Type="http://schemas.openxmlformats.org/officeDocument/2006/relationships/audio" Target="file:///H:\&#1052;&#1086;&#1103;%20&#1084;&#1091;&#1079;&#1099;&#1082;&#1072;\James%20Galway\Track%2002.wav" TargetMode="External"/><Relationship Id="rId4" Type="http://schemas.openxmlformats.org/officeDocument/2006/relationships/image" Target="../media/image65.jpe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7" Type="http://schemas.openxmlformats.org/officeDocument/2006/relationships/image" Target="../media/image11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16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:\фотографии\УСА 2014\Уса 2014 фото\SAM_270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-144016"/>
            <a:ext cx="9144000" cy="68580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1412776"/>
          </a:xfrm>
        </p:spPr>
        <p:txBody>
          <a:bodyPr>
            <a:normAutofit fontScale="90000"/>
          </a:bodyPr>
          <a:lstStyle/>
          <a:p>
            <a:pPr lvl="0" algn="ctr">
              <a:spcBef>
                <a:spcPct val="20000"/>
              </a:spcBef>
            </a:pPr>
            <a:r>
              <a:rPr lang="ru-RU" sz="2800" dirty="0" smtClean="0">
                <a:solidFill>
                  <a:srgbClr val="4FCE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nstantia" pitchFamily="18" charset="0"/>
                <a:ea typeface="+mn-ea"/>
                <a:cs typeface="+mn-cs"/>
              </a:rPr>
              <a:t>, </a:t>
            </a:r>
            <a:r>
              <a:rPr lang="ru-RU" sz="2800" dirty="0">
                <a:solidFill>
                  <a:srgbClr val="4FCE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nstantia" pitchFamily="18" charset="0"/>
                <a:ea typeface="+mn-ea"/>
                <a:cs typeface="+mn-cs"/>
              </a:rPr>
              <a:t/>
            </a:r>
            <a:br>
              <a:rPr lang="ru-RU" sz="2800" dirty="0">
                <a:solidFill>
                  <a:srgbClr val="4FCE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nstantia" pitchFamily="18" charset="0"/>
                <a:ea typeface="+mn-ea"/>
                <a:cs typeface="+mn-cs"/>
              </a:rPr>
            </a:br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/>
            </a:r>
            <a:b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sz="4400" dirty="0" smtClean="0">
                <a:solidFill>
                  <a:schemeClr val="accent1">
                    <a:lumMod val="75000"/>
                  </a:schemeClr>
                </a:solidFill>
              </a:rPr>
              <a:t>МБОУ «СОШ№84»</a:t>
            </a:r>
            <a:br>
              <a:rPr lang="ru-RU" sz="4400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sz="60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Путешествие по реке Уса</a:t>
            </a:r>
            <a:endParaRPr lang="ru-RU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7" name="Track 01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0" y="6553200"/>
            <a:ext cx="304800" cy="304800"/>
          </a:xfrm>
          <a:prstGeom prst="rect">
            <a:avLst/>
          </a:prstGeom>
        </p:spPr>
      </p:pic>
      <p:sp>
        <p:nvSpPr>
          <p:cNvPr id="6" name="Подзаголовок 2"/>
          <p:cNvSpPr txBox="1">
            <a:spLocks/>
          </p:cNvSpPr>
          <p:nvPr/>
        </p:nvSpPr>
        <p:spPr>
          <a:xfrm>
            <a:off x="0" y="4429125"/>
            <a:ext cx="4211638" cy="2428875"/>
          </a:xfrm>
          <a:prstGeom prst="rect">
            <a:avLst/>
          </a:prstGeom>
          <a:ln>
            <a:noFill/>
          </a:ln>
        </p:spPr>
        <p:txBody>
          <a:bodyPr lIns="0" rIns="18288">
            <a:normAutofit/>
          </a:bodyPr>
          <a:lstStyle/>
          <a:p>
            <a:pPr algn="just">
              <a:spcBef>
                <a:spcPct val="20000"/>
              </a:spcBef>
              <a:buClr>
                <a:srgbClr val="0BD0D9"/>
              </a:buClr>
              <a:buSzPct val="95000"/>
              <a:buFont typeface="Wingdings 2" pitchFamily="18" charset="2"/>
              <a:buNone/>
            </a:pPr>
            <a:r>
              <a:rPr lang="ru-RU" sz="3200" b="1" dirty="0">
                <a:solidFill>
                  <a:srgbClr val="4FCE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nstantia" pitchFamily="18" charset="0"/>
              </a:rPr>
              <a:t> </a:t>
            </a:r>
            <a:r>
              <a:rPr lang="ru-RU" sz="3200" b="1" dirty="0" smtClean="0">
                <a:solidFill>
                  <a:srgbClr val="4FCE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nstantia" pitchFamily="18" charset="0"/>
              </a:rPr>
              <a:t> </a:t>
            </a:r>
            <a:r>
              <a:rPr lang="ru-RU" sz="4100" b="1" dirty="0" smtClean="0">
                <a:solidFill>
                  <a:srgbClr val="4FCE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nstantia" pitchFamily="18" charset="0"/>
              </a:rPr>
              <a:t> </a:t>
            </a:r>
          </a:p>
          <a:p>
            <a:pPr algn="just">
              <a:spcBef>
                <a:spcPct val="20000"/>
              </a:spcBef>
              <a:buClr>
                <a:srgbClr val="0BD0D9"/>
              </a:buClr>
              <a:buSzPct val="95000"/>
              <a:buFont typeface="Wingdings 2" pitchFamily="18" charset="2"/>
              <a:buNone/>
            </a:pPr>
            <a:r>
              <a:rPr lang="ru-RU" sz="3200" b="1" dirty="0" smtClean="0">
                <a:solidFill>
                  <a:srgbClr val="4FCE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nstantia" pitchFamily="18" charset="0"/>
              </a:rPr>
              <a:t> </a:t>
            </a:r>
          </a:p>
          <a:p>
            <a:pPr algn="just">
              <a:spcBef>
                <a:spcPct val="20000"/>
              </a:spcBef>
              <a:buClr>
                <a:srgbClr val="0BD0D9"/>
              </a:buClr>
              <a:buSzPct val="95000"/>
              <a:buFont typeface="Wingdings 2" pitchFamily="18" charset="2"/>
              <a:buNone/>
            </a:pPr>
            <a:r>
              <a:rPr lang="ru-RU" sz="3200" b="1" dirty="0">
                <a:solidFill>
                  <a:srgbClr val="4FCE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nstantia" pitchFamily="18" charset="0"/>
              </a:rPr>
              <a:t> </a:t>
            </a:r>
          </a:p>
        </p:txBody>
      </p:sp>
      <p:sp>
        <p:nvSpPr>
          <p:cNvPr id="8" name="Подзаголовок 2"/>
          <p:cNvSpPr txBox="1">
            <a:spLocks/>
          </p:cNvSpPr>
          <p:nvPr/>
        </p:nvSpPr>
        <p:spPr>
          <a:xfrm>
            <a:off x="4211638" y="1628801"/>
            <a:ext cx="4464818" cy="1440159"/>
          </a:xfrm>
          <a:prstGeom prst="rect">
            <a:avLst/>
          </a:prstGeom>
          <a:ln>
            <a:noFill/>
          </a:ln>
        </p:spPr>
        <p:txBody>
          <a:bodyPr lIns="360000" rIns="180000" anchor="ctr">
            <a:noAutofit/>
          </a:bodyPr>
          <a:lstStyle/>
          <a:p>
            <a:pPr>
              <a:spcBef>
                <a:spcPct val="20000"/>
              </a:spcBef>
              <a:buClr>
                <a:srgbClr val="0BD0D9"/>
              </a:buClr>
              <a:buSzPct val="95000"/>
              <a:buFont typeface="Wingdings 2" pitchFamily="18" charset="2"/>
              <a:buNone/>
            </a:pPr>
            <a:r>
              <a:rPr lang="ru-RU" sz="2800" b="1" dirty="0" smtClean="0">
                <a:solidFill>
                  <a:srgbClr val="4FCE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nstantia" pitchFamily="18" charset="0"/>
              </a:rPr>
              <a:t>Выполнил</a:t>
            </a:r>
          </a:p>
          <a:p>
            <a:pPr>
              <a:spcBef>
                <a:spcPct val="20000"/>
              </a:spcBef>
              <a:buClr>
                <a:srgbClr val="0BD0D9"/>
              </a:buClr>
              <a:buSzPct val="95000"/>
              <a:buFont typeface="Wingdings 2" pitchFamily="18" charset="2"/>
              <a:buNone/>
            </a:pPr>
            <a:r>
              <a:rPr lang="ru-RU" sz="2800" b="1" dirty="0" smtClean="0">
                <a:solidFill>
                  <a:srgbClr val="4FCE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nstantia" pitchFamily="18" charset="0"/>
              </a:rPr>
              <a:t>ученик 7а класса</a:t>
            </a:r>
          </a:p>
          <a:p>
            <a:pPr>
              <a:spcBef>
                <a:spcPct val="20000"/>
              </a:spcBef>
              <a:buClr>
                <a:srgbClr val="0BD0D9"/>
              </a:buClr>
              <a:buSzPct val="95000"/>
              <a:buFont typeface="Wingdings 2" pitchFamily="18" charset="2"/>
              <a:buNone/>
            </a:pPr>
            <a:r>
              <a:rPr lang="ru-RU" sz="2800" b="1" dirty="0" err="1" smtClean="0">
                <a:solidFill>
                  <a:srgbClr val="4FCE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nstantia" pitchFamily="18" charset="0"/>
              </a:rPr>
              <a:t>Павлюк</a:t>
            </a:r>
            <a:r>
              <a:rPr lang="ru-RU" sz="2800" b="1" dirty="0" smtClean="0">
                <a:solidFill>
                  <a:srgbClr val="4FCE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nstantia" pitchFamily="18" charset="0"/>
              </a:rPr>
              <a:t> Константин</a:t>
            </a:r>
            <a:endParaRPr lang="ru-RU" sz="2800" b="1" dirty="0">
              <a:solidFill>
                <a:srgbClr val="4FCE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onstantia" pitchFamily="18" charset="0"/>
            </a:endParaRPr>
          </a:p>
        </p:txBody>
      </p:sp>
      <p:sp>
        <p:nvSpPr>
          <p:cNvPr id="9" name="Подзаголовок 2"/>
          <p:cNvSpPr txBox="1">
            <a:spLocks/>
          </p:cNvSpPr>
          <p:nvPr/>
        </p:nvSpPr>
        <p:spPr>
          <a:xfrm>
            <a:off x="4211638" y="3284985"/>
            <a:ext cx="4104778" cy="2232247"/>
          </a:xfrm>
          <a:prstGeom prst="rect">
            <a:avLst/>
          </a:prstGeom>
          <a:ln>
            <a:noFill/>
          </a:ln>
        </p:spPr>
        <p:txBody>
          <a:bodyPr lIns="360000" rIns="360000" anchor="ctr">
            <a:noAutofit/>
          </a:bodyPr>
          <a:lstStyle/>
          <a:p>
            <a:pPr algn="just">
              <a:spcBef>
                <a:spcPct val="20000"/>
              </a:spcBef>
              <a:buClr>
                <a:srgbClr val="0BD0D9"/>
              </a:buClr>
              <a:buSzPct val="95000"/>
              <a:buFont typeface="Wingdings 2" pitchFamily="18" charset="2"/>
              <a:buNone/>
            </a:pPr>
            <a:r>
              <a:rPr lang="ru-RU" sz="2400" b="1" dirty="0" smtClean="0">
                <a:solidFill>
                  <a:srgbClr val="4FCE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nstantia" pitchFamily="18" charset="0"/>
              </a:rPr>
              <a:t>Руководители</a:t>
            </a:r>
          </a:p>
          <a:p>
            <a:pPr algn="just">
              <a:spcBef>
                <a:spcPct val="20000"/>
              </a:spcBef>
              <a:buClr>
                <a:srgbClr val="0BD0D9"/>
              </a:buClr>
              <a:buSzPct val="95000"/>
              <a:buFont typeface="Wingdings 2" pitchFamily="18" charset="2"/>
              <a:buNone/>
            </a:pPr>
            <a:r>
              <a:rPr lang="ru-RU" sz="2400" b="1" dirty="0" smtClean="0">
                <a:solidFill>
                  <a:srgbClr val="4FCE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nstantia" pitchFamily="18" charset="0"/>
              </a:rPr>
              <a:t>учитель географии </a:t>
            </a:r>
            <a:r>
              <a:rPr lang="ru-RU" sz="2400" b="1" dirty="0" err="1" smtClean="0">
                <a:solidFill>
                  <a:srgbClr val="4FCE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nstantia" pitchFamily="18" charset="0"/>
              </a:rPr>
              <a:t>Ковенко</a:t>
            </a:r>
            <a:r>
              <a:rPr lang="ru-RU" sz="2400" b="1" dirty="0" smtClean="0">
                <a:solidFill>
                  <a:srgbClr val="4FCE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nstantia" pitchFamily="18" charset="0"/>
              </a:rPr>
              <a:t> Н.Н.,</a:t>
            </a:r>
          </a:p>
          <a:p>
            <a:pPr algn="just">
              <a:spcBef>
                <a:spcPct val="20000"/>
              </a:spcBef>
              <a:buClr>
                <a:srgbClr val="0BD0D9"/>
              </a:buClr>
              <a:buSzPct val="95000"/>
              <a:buFont typeface="Wingdings 2" pitchFamily="18" charset="2"/>
              <a:buNone/>
            </a:pPr>
            <a:r>
              <a:rPr lang="ru-RU" sz="2400" b="1" dirty="0" smtClean="0">
                <a:solidFill>
                  <a:srgbClr val="4FCE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nstantia" pitchFamily="18" charset="0"/>
              </a:rPr>
              <a:t>учитель русского языка</a:t>
            </a:r>
          </a:p>
          <a:p>
            <a:pPr algn="just">
              <a:spcBef>
                <a:spcPct val="20000"/>
              </a:spcBef>
              <a:buClr>
                <a:srgbClr val="0BD0D9"/>
              </a:buClr>
              <a:buSzPct val="95000"/>
              <a:buFont typeface="Wingdings 2" pitchFamily="18" charset="2"/>
              <a:buNone/>
            </a:pPr>
            <a:r>
              <a:rPr lang="ru-RU" sz="2400" b="1" dirty="0" err="1" smtClean="0">
                <a:solidFill>
                  <a:srgbClr val="4FCE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nstantia" pitchFamily="18" charset="0"/>
              </a:rPr>
              <a:t>Пуджа</a:t>
            </a:r>
            <a:r>
              <a:rPr lang="ru-RU" sz="2400" b="1" dirty="0" smtClean="0">
                <a:solidFill>
                  <a:srgbClr val="4FCE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nstantia" pitchFamily="18" charset="0"/>
              </a:rPr>
              <a:t> Ю.А. </a:t>
            </a:r>
          </a:p>
        </p:txBody>
      </p:sp>
    </p:spTree>
  </p:cSld>
  <p:clrMapOvr>
    <a:masterClrMapping/>
  </p:clrMapOvr>
  <p:transition spd="slow"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16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H:\фотографии\УСА 2014\Уса 2014 фото\IMG_075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3438" y="2285992"/>
            <a:ext cx="4214841" cy="300039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7" name="Picture 2" descr="H:\фотографии\УСА 2014\Уса 2014 фото\SAM_254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0" y="2857496"/>
            <a:ext cx="3929058" cy="373894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9" name="Содержимое 2"/>
          <p:cNvSpPr txBox="1">
            <a:spLocks/>
          </p:cNvSpPr>
          <p:nvPr/>
        </p:nvSpPr>
        <p:spPr>
          <a:xfrm>
            <a:off x="-357188" y="2714625"/>
            <a:ext cx="4857751" cy="4143375"/>
          </a:xfrm>
          <a:prstGeom prst="rect">
            <a:avLst/>
          </a:prstGeom>
        </p:spPr>
        <p:txBody>
          <a:bodyPr/>
          <a:lstStyle/>
          <a:p>
            <a:pPr marL="274320" indent="-274320" fontAlgn="auto"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Char char=""/>
              <a:defRPr/>
            </a:pPr>
            <a:endParaRPr lang="ru-RU" dirty="0">
              <a:solidFill>
                <a:schemeClr val="bg2">
                  <a:lumMod val="25000"/>
                </a:schemeClr>
              </a:solidFill>
              <a:latin typeface="+mn-lt"/>
            </a:endParaRPr>
          </a:p>
        </p:txBody>
      </p:sp>
      <p:sp>
        <p:nvSpPr>
          <p:cNvPr id="10" name="Содержимое 9"/>
          <p:cNvSpPr>
            <a:spLocks noGrp="1"/>
          </p:cNvSpPr>
          <p:nvPr>
            <p:ph idx="1"/>
          </p:nvPr>
        </p:nvSpPr>
        <p:spPr>
          <a:xfrm>
            <a:off x="0" y="0"/>
            <a:ext cx="9144000" cy="2857500"/>
          </a:xfrm>
        </p:spPr>
        <p:txBody>
          <a:bodyPr>
            <a:normAutofit fontScale="92500" lnSpcReduction="20000"/>
          </a:bodyPr>
          <a:lstStyle/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None/>
              <a:defRPr/>
            </a:pPr>
            <a:r>
              <a:rPr lang="ru-RU" sz="28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Вход в Пещеру был найден  Томскими спелеологами  в 1976г, но в тот год исследована не была.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None/>
              <a:defRPr/>
            </a:pPr>
            <a:r>
              <a:rPr lang="ru-RU" sz="28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В 1978г, пещера была пройдена  спелеологами  клуба  «Аида» Томского Политехнического института и  названа «Памятная».  Им удалось пройти пещеру полностью, сделать зарисовку ходов и назвать основные гроты и переходы.  Найти,  и откопать нижний вход, через который сейчас в нее и заходят. 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endParaRPr lang="ru-RU" dirty="0"/>
          </a:p>
        </p:txBody>
      </p:sp>
      <p:sp>
        <p:nvSpPr>
          <p:cNvPr id="11" name="Содержимое 9"/>
          <p:cNvSpPr txBox="1">
            <a:spLocks/>
          </p:cNvSpPr>
          <p:nvPr/>
        </p:nvSpPr>
        <p:spPr>
          <a:xfrm>
            <a:off x="4286250" y="5429265"/>
            <a:ext cx="4857750" cy="1428736"/>
          </a:xfrm>
          <a:prstGeom prst="rect">
            <a:avLst/>
          </a:prstGeom>
        </p:spPr>
        <p:txBody>
          <a:bodyPr>
            <a:normAutofit fontScale="70000" lnSpcReduction="20000"/>
          </a:bodyPr>
          <a:lstStyle/>
          <a:p>
            <a:pPr marL="274320" indent="-274320" algn="just" fontAlgn="auto"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Char char=""/>
              <a:defRPr/>
            </a:pPr>
            <a:r>
              <a:rPr lang="ru-RU" sz="260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</a:rPr>
              <a:t>Мой отец Виктор Павлюк – первопроходец нижнего входа. </a:t>
            </a:r>
            <a:r>
              <a:rPr lang="ru-RU" sz="2600" dirty="0">
                <a:latin typeface="+mn-lt"/>
              </a:rPr>
              <a:t>Откопал его в  1978г вместе со </a:t>
            </a:r>
            <a:r>
              <a:rPr lang="ru-RU" sz="2600" dirty="0" smtClean="0">
                <a:latin typeface="+mn-lt"/>
              </a:rPr>
              <a:t>своими друзьями </a:t>
            </a:r>
            <a:r>
              <a:rPr lang="ru-RU" sz="2600" dirty="0">
                <a:latin typeface="+mn-lt"/>
              </a:rPr>
              <a:t>Сергеем </a:t>
            </a:r>
            <a:r>
              <a:rPr lang="ru-RU" sz="2600" dirty="0" err="1" smtClean="0">
                <a:latin typeface="+mn-lt"/>
              </a:rPr>
              <a:t>Солодовниковым</a:t>
            </a:r>
            <a:r>
              <a:rPr lang="ru-RU" sz="2600" dirty="0" smtClean="0">
                <a:latin typeface="+mn-lt"/>
              </a:rPr>
              <a:t>, Павлом Миртовым и Валерием Смирновым  </a:t>
            </a:r>
            <a:r>
              <a:rPr lang="ru-RU" sz="2600" dirty="0">
                <a:latin typeface="+mn-lt"/>
              </a:rPr>
              <a:t>в экспедиции клуба «Аида»</a:t>
            </a:r>
          </a:p>
        </p:txBody>
      </p:sp>
    </p:spTree>
  </p:cSld>
  <p:clrMapOvr>
    <a:masterClrMapping/>
  </p:clrMapOvr>
  <p:transition advClick="0" advTm="20000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Содержимое 3" descr="http://www.skitalets.ru/trips/2003/usa_dobrov/pamiat.jpg"/>
          <p:cNvPicPr>
            <a:picLocks noGrp="1"/>
          </p:cNvPicPr>
          <p:nvPr>
            <p:ph idx="1"/>
          </p:nvPr>
        </p:nvPicPr>
        <p:blipFill>
          <a:blip r:embed="rId2" r:link="rId3"/>
          <a:srcRect/>
          <a:stretch>
            <a:fillRect/>
          </a:stretch>
        </p:blipFill>
        <p:spPr>
          <a:xfrm>
            <a:off x="0" y="785794"/>
            <a:ext cx="4643438" cy="4786329"/>
          </a:xfrm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652463" y="152401"/>
            <a:ext cx="8229600" cy="561956"/>
          </a:xfrm>
          <a:prstGeom prst="rect">
            <a:avLst/>
          </a:prstGeom>
        </p:spPr>
        <p:txBody>
          <a:bodyPr lIns="0" rIns="0" bIns="0" anchor="b">
            <a:normAutofit fontScale="82500" lnSpcReduction="2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5000" b="1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Пещера Памятная</a:t>
            </a:r>
          </a:p>
        </p:txBody>
      </p:sp>
      <p:pic>
        <p:nvPicPr>
          <p:cNvPr id="12292" name="Рисунок 5" descr="п.Памятная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14875" y="785794"/>
            <a:ext cx="4429125" cy="4857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214282" y="5572140"/>
            <a:ext cx="8929718" cy="1285860"/>
          </a:xfrm>
          <a:prstGeom prst="rect">
            <a:avLst/>
          </a:prstGeom>
          <a:solidFill>
            <a:schemeClr val="bg1">
              <a:lumMod val="75000"/>
              <a:alpha val="37000"/>
            </a:schemeClr>
          </a:solidFill>
        </p:spPr>
        <p:txBody>
          <a:bodyPr lIns="0" rIns="0" bIns="0" anchor="t">
            <a:normAutofit fontScale="90000" lnSpcReduction="1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Пещера протяженностью </a:t>
            </a:r>
            <a:r>
              <a:rPr lang="ru-RU" sz="2000" b="1" dirty="0" err="1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ок</a:t>
            </a:r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. 2500м, глубиной до 90 м.  Ранее имела только верхний  вход,  который вертикально-наклонными уступами обрывался отвесным спуском  глубиной более 30 метров. И войти можно было только с помощью специального альпинистского снаряжения. После открытия нижнего входа в пещеру можно зайти без снаряжения.</a:t>
            </a:r>
            <a:endParaRPr lang="ru-RU" sz="2000" b="1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 advClick="0" advTm="18000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3" descr="C:\Documents and Settings\Admin\Рабочий стол\УСА 2015\IMG_539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214313" y="0"/>
            <a:ext cx="935831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39" name="Содержимое 2"/>
          <p:cNvSpPr>
            <a:spLocks noGrp="1"/>
          </p:cNvSpPr>
          <p:nvPr>
            <p:ph idx="1"/>
          </p:nvPr>
        </p:nvSpPr>
        <p:spPr>
          <a:xfrm>
            <a:off x="4071934" y="4357691"/>
            <a:ext cx="4829179" cy="2214581"/>
          </a:xfrm>
        </p:spPr>
        <p:txBody>
          <a:bodyPr/>
          <a:lstStyle/>
          <a:p>
            <a:pPr>
              <a:buNone/>
            </a:pPr>
            <a:r>
              <a:rPr lang="ru-RU" sz="1900" dirty="0" smtClean="0">
                <a:solidFill>
                  <a:srgbClr val="FFFF00"/>
                </a:solidFill>
              </a:rPr>
              <a:t>Пещера достаточно часто посещается туристами, о чем свидетельствует множество  артефактов оставленных в первой зале - тут вам и люстра, и табличка с названием улицы  и кузнечный молот. Свернув в боковой проход, попадаешь к подземной реке «Стикс»</a:t>
            </a:r>
          </a:p>
          <a:p>
            <a:endParaRPr lang="ru-RU" sz="1800" dirty="0" smtClean="0"/>
          </a:p>
        </p:txBody>
      </p:sp>
      <p:sp>
        <p:nvSpPr>
          <p:cNvPr id="4" name="Содержимое 2"/>
          <p:cNvSpPr txBox="1">
            <a:spLocks/>
          </p:cNvSpPr>
          <p:nvPr/>
        </p:nvSpPr>
        <p:spPr bwMode="auto">
          <a:xfrm>
            <a:off x="1" y="285729"/>
            <a:ext cx="4000496" cy="5000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273050" marR="0" lvl="0" indent="-2730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BD0D9"/>
              </a:buClr>
              <a:buSzPct val="95000"/>
              <a:tabLst/>
              <a:defRPr/>
            </a:pP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Пещера Памятная</a:t>
            </a:r>
          </a:p>
        </p:txBody>
      </p:sp>
      <p:pic>
        <p:nvPicPr>
          <p:cNvPr id="14340" name="Picture 4" descr="H:\фотографии\УСА 2014\Уса 2014 фото\IMG_074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832636"/>
            <a:ext cx="4033690" cy="3025364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10000">
    <p:dissolv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3" descr="C:\Documents and Settings\Admin\Рабочий стол\УСА 2015\IMG_537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14338"/>
            <a:ext cx="4786314" cy="348106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122" name="Picture 2" descr="C:\Documents and Settings\Admin\Рабочий стол\УСА 2015\IMG_5351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4786314" y="-214338"/>
            <a:ext cx="4075146" cy="3646998"/>
          </a:xfr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5128" name="Picture 8" descr="C:\Documents and Settings\Admin\Рабочий стол\УСА 2015\IMG_545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96972" y="3071786"/>
            <a:ext cx="4547028" cy="378621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6389" name="Заголовок 1"/>
          <p:cNvSpPr>
            <a:spLocks noGrp="1"/>
          </p:cNvSpPr>
          <p:nvPr>
            <p:ph type="title"/>
          </p:nvPr>
        </p:nvSpPr>
        <p:spPr>
          <a:xfrm>
            <a:off x="5152462" y="2305675"/>
            <a:ext cx="3962893" cy="718397"/>
          </a:xfrm>
        </p:spPr>
        <p:txBody>
          <a:bodyPr/>
          <a:lstStyle/>
          <a:p>
            <a:r>
              <a:rPr lang="ru-RU" sz="3200" dirty="0" smtClean="0">
                <a:solidFill>
                  <a:srgbClr val="FFFF00"/>
                </a:solidFill>
              </a:rPr>
              <a:t>Подземная река Стикс</a:t>
            </a: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4857750" y="6000750"/>
            <a:ext cx="3971925" cy="642938"/>
          </a:xfrm>
          <a:prstGeom prst="rect">
            <a:avLst/>
          </a:prstGeom>
        </p:spPr>
        <p:txBody>
          <a:bodyPr lIns="0" rIns="0" bIns="0" anchor="b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3200" dirty="0">
                <a:solidFill>
                  <a:srgbClr val="FFFF00"/>
                </a:solidFill>
                <a:latin typeface="+mj-lt"/>
                <a:ea typeface="+mj-ea"/>
                <a:cs typeface="+mj-cs"/>
              </a:rPr>
              <a:t>Летучая мышь</a:t>
            </a:r>
          </a:p>
        </p:txBody>
      </p:sp>
      <p:pic>
        <p:nvPicPr>
          <p:cNvPr id="5127" name="Picture 7" descr="C:\Documents and Settings\Admin\Рабочий стол\УСА 2015\IMG_5413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14282" y="3357562"/>
            <a:ext cx="4286111" cy="321468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13" name="Заголовок 1"/>
          <p:cNvSpPr txBox="1">
            <a:spLocks/>
          </p:cNvSpPr>
          <p:nvPr/>
        </p:nvSpPr>
        <p:spPr>
          <a:xfrm>
            <a:off x="452438" y="2252663"/>
            <a:ext cx="3971925" cy="642937"/>
          </a:xfrm>
          <a:prstGeom prst="rect">
            <a:avLst/>
          </a:prstGeom>
        </p:spPr>
        <p:txBody>
          <a:bodyPr lIns="0" rIns="0" bIns="0" anchor="b">
            <a:normAutofit fontScale="925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3200" dirty="0">
                <a:solidFill>
                  <a:srgbClr val="FFFF00"/>
                </a:solidFill>
                <a:latin typeface="+mj-lt"/>
                <a:ea typeface="+mj-ea"/>
                <a:cs typeface="+mj-cs"/>
              </a:rPr>
              <a:t>     Грот Гончарный </a:t>
            </a:r>
            <a:r>
              <a:rPr lang="ru-RU" sz="3200" dirty="0" smtClean="0">
                <a:solidFill>
                  <a:srgbClr val="FFFF00"/>
                </a:solidFill>
                <a:latin typeface="+mj-lt"/>
                <a:ea typeface="+mj-ea"/>
                <a:cs typeface="+mj-cs"/>
              </a:rPr>
              <a:t>склад</a:t>
            </a:r>
            <a:endParaRPr lang="ru-RU" sz="3200" dirty="0">
              <a:solidFill>
                <a:srgbClr val="FFFF00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16" name="Заголовок 1"/>
          <p:cNvSpPr txBox="1">
            <a:spLocks/>
          </p:cNvSpPr>
          <p:nvPr/>
        </p:nvSpPr>
        <p:spPr>
          <a:xfrm rot="21190501">
            <a:off x="520700" y="5805488"/>
            <a:ext cx="3971925" cy="581025"/>
          </a:xfrm>
          <a:prstGeom prst="rect">
            <a:avLst/>
          </a:prstGeom>
        </p:spPr>
        <p:txBody>
          <a:bodyPr lIns="0" rIns="0" bIns="0" anchor="b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3200" dirty="0">
                <a:solidFill>
                  <a:srgbClr val="FFFF00"/>
                </a:solidFill>
                <a:latin typeface="+mj-lt"/>
                <a:ea typeface="+mj-ea"/>
                <a:cs typeface="+mj-cs"/>
              </a:rPr>
              <a:t>Грот Гончих  псов</a:t>
            </a:r>
          </a:p>
        </p:txBody>
      </p:sp>
    </p:spTree>
  </p:cSld>
  <p:clrMapOvr>
    <a:masterClrMapping/>
  </p:clrMapOvr>
  <p:transition advClick="0" advTm="12000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2" name="Picture 6" descr="C:\Documents and Settings\Admin\Рабочий стол\УСА 2015\IMG_539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395536" y="476672"/>
            <a:ext cx="5286380" cy="3964785"/>
          </a:xfr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pic>
        <p:nvPicPr>
          <p:cNvPr id="4100" name="Picture 4" descr="C:\Documents and Settings\Admin\Рабочий стол\УСА 2015\IMG_532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752096">
            <a:off x="3479247" y="2126756"/>
            <a:ext cx="5000628" cy="375059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</p:spTree>
  </p:cSld>
  <p:clrMapOvr>
    <a:masterClrMapping/>
  </p:clrMapOvr>
  <p:transition spd="slow" advClick="0" advTm="10000">
    <p:wheel spokes="8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 smtClean="0"/>
          </a:p>
        </p:txBody>
      </p:sp>
      <p:pic>
        <p:nvPicPr>
          <p:cNvPr id="6146" name="Picture 2" descr="C:\Documents and Settings\Admin\Рабочий стол\УСА 2015\IMG_5424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4214813" y="0"/>
            <a:ext cx="4929187" cy="6858000"/>
          </a:xfrm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6147" name="Picture 3" descr="C:\Documents and Settings\Admin\Рабочий стол\УСА 2015\IMG_542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4572000" cy="68580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ransition spd="slow" advClick="0" advTm="10000">
    <p:dissolv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312" y="0"/>
            <a:ext cx="8929687" cy="2857500"/>
          </a:xfrm>
        </p:spPr>
        <p:txBody>
          <a:bodyPr>
            <a:normAutofit fontScale="77500" lnSpcReduction="20000"/>
          </a:bodyPr>
          <a:lstStyle/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None/>
              <a:defRPr/>
            </a:pPr>
            <a:r>
              <a:rPr lang="ru-RU" sz="4600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«Грот   скелетов»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endParaRPr lang="ru-RU" dirty="0" smtClean="0"/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None/>
              <a:defRPr/>
            </a:pPr>
            <a:r>
              <a:rPr lang="ru-RU" dirty="0" smtClean="0"/>
              <a:t>Одной из достопримечательностей Памятной было обилие костей различных животных, для которых верхний вход с тридцатиметровым колодцем стал ямой-ловушкой. 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None/>
              <a:defRPr/>
            </a:pPr>
            <a:r>
              <a:rPr lang="ru-RU" dirty="0" smtClean="0"/>
              <a:t>Десятки медвежьих скелетов, черепов: от почти свежих – лишь чуть пожелтевших – до костей, вросших в камень; 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None/>
              <a:defRPr/>
            </a:pPr>
            <a:r>
              <a:rPr lang="ru-RU" dirty="0" smtClean="0"/>
              <a:t>Громадные черепа косолапых, мелкие косточки соболей, куниц и прочей таежной живности покоились на дне грота. 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None/>
              <a:defRPr/>
            </a:pPr>
            <a:endParaRPr lang="ru-RU" dirty="0"/>
          </a:p>
        </p:txBody>
      </p:sp>
      <p:pic>
        <p:nvPicPr>
          <p:cNvPr id="4" name="Picture 5" descr="C:\Documents and Settings\Admin\Рабочий стол\УСА 2015\IMG_543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928934"/>
            <a:ext cx="4786314" cy="358973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Содержимое 2"/>
          <p:cNvSpPr txBox="1">
            <a:spLocks/>
          </p:cNvSpPr>
          <p:nvPr/>
        </p:nvSpPr>
        <p:spPr>
          <a:xfrm>
            <a:off x="4786313" y="2714625"/>
            <a:ext cx="4357687" cy="3786188"/>
          </a:xfrm>
          <a:prstGeom prst="rect">
            <a:avLst/>
          </a:prstGeom>
        </p:spPr>
        <p:txBody>
          <a:bodyPr>
            <a:normAutofit fontScale="85000" lnSpcReduction="10000"/>
          </a:bodyPr>
          <a:lstStyle/>
          <a:p>
            <a:pPr marL="274320" indent="-274320" fontAlgn="auto"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defRPr/>
            </a:pPr>
            <a:r>
              <a:rPr lang="ru-RU" sz="2600" dirty="0">
                <a:latin typeface="+mn-lt"/>
              </a:rPr>
              <a:t> </a:t>
            </a:r>
          </a:p>
          <a:p>
            <a:pPr marL="274320" indent="-274320" fontAlgn="auto"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defRPr/>
            </a:pPr>
            <a:r>
              <a:rPr lang="ru-RU" sz="2400" dirty="0">
                <a:latin typeface="+mn-lt"/>
              </a:rPr>
              <a:t>П</a:t>
            </a:r>
            <a:r>
              <a:rPr lang="ru-RU" sz="2400" dirty="0" smtClean="0">
                <a:latin typeface="+mn-lt"/>
              </a:rPr>
              <a:t>ервооткрыватели </a:t>
            </a:r>
            <a:r>
              <a:rPr lang="ru-RU" sz="2400" dirty="0">
                <a:latin typeface="+mn-lt"/>
              </a:rPr>
              <a:t>старались </a:t>
            </a:r>
            <a:r>
              <a:rPr lang="ru-RU" sz="2400" dirty="0" smtClean="0">
                <a:latin typeface="+mn-lt"/>
              </a:rPr>
              <a:t> </a:t>
            </a:r>
            <a:r>
              <a:rPr lang="ru-RU" sz="2400" dirty="0">
                <a:latin typeface="+mn-lt"/>
              </a:rPr>
              <a:t>не прикасаться к костям, сохраняя природой созданный музей</a:t>
            </a:r>
            <a:r>
              <a:rPr lang="ru-RU" sz="2400" dirty="0" smtClean="0">
                <a:latin typeface="+mn-lt"/>
              </a:rPr>
              <a:t>.</a:t>
            </a:r>
            <a:endParaRPr lang="ru-RU" sz="2400" dirty="0">
              <a:latin typeface="+mn-lt"/>
            </a:endParaRPr>
          </a:p>
          <a:p>
            <a:pPr marL="274320" indent="-274320" fontAlgn="auto"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defRPr/>
            </a:pPr>
            <a:r>
              <a:rPr lang="ru-RU" sz="2400" dirty="0">
                <a:latin typeface="+mn-lt"/>
              </a:rPr>
              <a:t>Ученые новой </a:t>
            </a:r>
            <a:r>
              <a:rPr lang="ru-RU" sz="2400" dirty="0" smtClean="0">
                <a:latin typeface="+mn-lt"/>
              </a:rPr>
              <a:t>формации, всяческих </a:t>
            </a:r>
            <a:r>
              <a:rPr lang="ru-RU" sz="2400" dirty="0">
                <a:latin typeface="+mn-lt"/>
              </a:rPr>
              <a:t>сортов «доценты с кандидатами</a:t>
            </a:r>
            <a:r>
              <a:rPr lang="ru-RU" sz="2400" dirty="0" smtClean="0">
                <a:latin typeface="+mn-lt"/>
              </a:rPr>
              <a:t>»</a:t>
            </a:r>
            <a:endParaRPr lang="ru-RU" sz="2400" dirty="0">
              <a:latin typeface="+mn-lt"/>
            </a:endParaRPr>
          </a:p>
          <a:p>
            <a:pPr marL="274320" indent="-274320" fontAlgn="auto"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defRPr/>
            </a:pPr>
            <a:r>
              <a:rPr lang="ru-RU" sz="2400" dirty="0" smtClean="0">
                <a:latin typeface="+mn-lt"/>
              </a:rPr>
              <a:t>вынесли</a:t>
            </a:r>
            <a:r>
              <a:rPr lang="ru-RU" sz="2400" dirty="0">
                <a:latin typeface="+mn-lt"/>
              </a:rPr>
              <a:t> кости на поверхность. Рассмотрели их при солнечном </a:t>
            </a:r>
            <a:r>
              <a:rPr lang="ru-RU" sz="2400" dirty="0" smtClean="0">
                <a:latin typeface="+mn-lt"/>
              </a:rPr>
              <a:t>свете, </a:t>
            </a:r>
            <a:r>
              <a:rPr lang="ru-RU" sz="2400" dirty="0">
                <a:latin typeface="+mn-lt"/>
              </a:rPr>
              <a:t>признали </a:t>
            </a:r>
            <a:r>
              <a:rPr lang="ru-RU" sz="2400" dirty="0" smtClean="0">
                <a:latin typeface="+mn-lt"/>
              </a:rPr>
              <a:t>их не</a:t>
            </a:r>
            <a:r>
              <a:rPr lang="ru-RU" sz="2400" dirty="0">
                <a:latin typeface="+mn-lt"/>
              </a:rPr>
              <a:t> представляющими научной </a:t>
            </a:r>
            <a:r>
              <a:rPr lang="ru-RU" sz="2400" dirty="0" smtClean="0">
                <a:latin typeface="+mn-lt"/>
              </a:rPr>
              <a:t>ценности. Но на место не вернули.</a:t>
            </a:r>
            <a:endParaRPr lang="ru-RU" sz="2400" dirty="0">
              <a:latin typeface="+mn-lt"/>
            </a:endParaRPr>
          </a:p>
        </p:txBody>
      </p:sp>
    </p:spTree>
  </p:cSld>
  <p:clrMapOvr>
    <a:masterClrMapping/>
  </p:clrMapOvr>
  <p:transition advClick="0" advTm="20000">
    <p:cut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одержимое 2"/>
          <p:cNvSpPr txBox="1">
            <a:spLocks/>
          </p:cNvSpPr>
          <p:nvPr/>
        </p:nvSpPr>
        <p:spPr bwMode="auto">
          <a:xfrm>
            <a:off x="428596" y="2204864"/>
            <a:ext cx="8443912" cy="2376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tabLst/>
              <a:defRPr/>
            </a:pPr>
            <a:r>
              <a:rPr kumimoji="0" lang="ru-RU" sz="4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И вот мы</a:t>
            </a:r>
            <a:r>
              <a:rPr kumimoji="0" lang="ru-RU" sz="4600" b="1" i="0" u="none" strike="noStrike" kern="1200" cap="none" spc="0" normalizeH="0" noProof="0" dirty="0" smtClean="0">
                <a:ln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 снова в пути и нас приветствует река Уса.</a:t>
            </a:r>
            <a:endParaRPr kumimoji="0" lang="ru-RU" sz="2600" b="0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7" name="Track 02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/>
          <a:stretch>
            <a:fillRect/>
          </a:stretch>
        </p:blipFill>
        <p:spPr>
          <a:xfrm>
            <a:off x="0" y="6553200"/>
            <a:ext cx="304800" cy="304800"/>
          </a:xfrm>
          <a:prstGeom prst="rect">
            <a:avLst/>
          </a:prstGeom>
        </p:spPr>
      </p:pic>
      <p:sp>
        <p:nvSpPr>
          <p:cNvPr id="8" name="Содержимое 7"/>
          <p:cNvSpPr>
            <a:spLocks noGrp="1"/>
          </p:cNvSpPr>
          <p:nvPr>
            <p:ph idx="1"/>
          </p:nvPr>
        </p:nvSpPr>
        <p:spPr>
          <a:xfrm>
            <a:off x="457200" y="980729"/>
            <a:ext cx="8229600" cy="5343872"/>
          </a:xfrm>
        </p:spPr>
        <p:txBody>
          <a:bodyPr/>
          <a:lstStyle/>
          <a:p>
            <a:endParaRPr lang="ru-RU" dirty="0"/>
          </a:p>
        </p:txBody>
      </p:sp>
    </p:spTree>
  </p:cSld>
  <p:clrMapOvr>
    <a:masterClrMapping/>
  </p:clrMapOvr>
  <p:transition spd="slow" advClick="0" advTm="5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27"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3" descr="C:\Documents and Settings\Admin\Рабочий стол\УСА 2015\IMG_548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4719638" cy="354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9" name="Picture 2" descr="C:\Documents and Settings\Admin\Рабочий стол\УСА 2015\IMG_5294.JPG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4146550" y="0"/>
            <a:ext cx="4997450" cy="3786188"/>
          </a:xfrm>
          <a:noFill/>
        </p:spPr>
      </p:pic>
      <p:pic>
        <p:nvPicPr>
          <p:cNvPr id="19460" name="Picture 4" descr="C:\Documents and Settings\Admin\Рабочий стол\УСА 2015\IMG_5490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071563" y="2817813"/>
            <a:ext cx="6786562" cy="4040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Click="0" advTm="10000">
    <p:newsflash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C:\Documents and Settings\Admin\Рабочий стол\УСА 2015\IMG_5532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539552" y="0"/>
            <a:ext cx="4786314" cy="358973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0483" name="Picture 3" descr="C:\Documents and Settings\Admin\Рабочий стол\УСА 2015\IMG_5538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5536" y="3103562"/>
            <a:ext cx="5005388" cy="375443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0485" name="Picture 5" descr="H:\фотографии\УСА 2014\Уса 2014 фото\IMG_083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11960" y="1484784"/>
            <a:ext cx="4667101" cy="35004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slow" advClick="0" advTm="10000">
    <p:newsflash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https://pp.vk.me/c623118/v623118523/115cc/cxYcHzJKcXw.jpg"/>
          <p:cNvPicPr>
            <a:picLocks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57950" y="2000240"/>
            <a:ext cx="3071802" cy="3219443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928687"/>
          </a:xfrm>
        </p:spPr>
        <p:txBody>
          <a:bodyPr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Характеристика маршрута</a:t>
            </a:r>
            <a:endParaRPr lang="ru-RU" b="1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071546"/>
            <a:ext cx="6500858" cy="5572125"/>
          </a:xfrm>
        </p:spPr>
        <p:txBody>
          <a:bodyPr>
            <a:normAutofit fontScale="85000" lnSpcReduction="20000"/>
          </a:bodyPr>
          <a:lstStyle/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None/>
              <a:defRPr/>
            </a:pPr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Туристический маршрут  протяженностью  195км  от Кордона заповедника «Кузнецкий Алатау»  устья реки Базан  до г.Междуреченска  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None/>
              <a:defRPr/>
            </a:pPr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По территории охранной зоны заповедника «Кузнецкий Алатау» — 45 км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None/>
              <a:defRPr/>
            </a:pPr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 Категория сложности сплава:  II – для надувных лодок и катамаранов.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None/>
              <a:defRPr/>
            </a:pPr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До п.Малая Сыя мы доехали на автобусе, далее через поселок Коммунар  до устья р.Базан  идет грунтовая дорога  длинной  ок. 20 км , пересекающая речушки и ручейки.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None/>
              <a:defRPr/>
            </a:pPr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 В настоящее время доставка туристов осуществляется сотрудниками заповедника на автомобиле ГАЗ  (ок. 4 часов)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None/>
              <a:defRPr/>
            </a:pPr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Для прохода  через заповедник  необходим пропуск. Его необходимо заказать и оплатить заранее.</a:t>
            </a:r>
            <a:endParaRPr lang="ru-RU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6429375" y="5572125"/>
            <a:ext cx="2714625" cy="928688"/>
          </a:xfrm>
          <a:prstGeom prst="rect">
            <a:avLst/>
          </a:prstGeom>
        </p:spPr>
        <p:txBody>
          <a:bodyPr lIns="0" rIns="0" bIns="0" anchor="b">
            <a:normAutofit fontScale="70000" lnSpcReduction="2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5000" b="1" dirty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Тур. Клуб Колобок</a:t>
            </a:r>
          </a:p>
        </p:txBody>
      </p:sp>
    </p:spTree>
  </p:cSld>
  <p:clrMapOvr>
    <a:masterClrMapping/>
  </p:clrMapOvr>
  <p:transition spd="slow" advClick="0" advTm="20000">
    <p:wheel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7" name="Picture 2" descr="C:\Documents and Settings\Admin\Рабочий стол\УСА 2015\IMG_5665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4500562" cy="31607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1508" name="Picture 3" descr="C:\Documents and Settings\Admin\Рабочий стол\УСА 2015\IMG_566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357686" y="0"/>
            <a:ext cx="4529137" cy="33972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1509" name="Picture 6" descr="C:\Documents and Settings\Admin\Рабочий стол\УСА 2015\IMG_5734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3032125"/>
            <a:ext cx="5100638" cy="38258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1510" name="Picture 6" descr="H:\фотографии\УСА 2014\Уса 2014 фото\DSC00244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143372" y="2857496"/>
            <a:ext cx="4762398" cy="400050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6072206"/>
            <a:ext cx="8229600" cy="785794"/>
          </a:xfrm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Привалы,   дневки…</a:t>
            </a:r>
            <a:endParaRPr lang="ru-RU" b="1" dirty="0">
              <a:solidFill>
                <a:srgbClr val="92D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 advClick="0" advTm="8000">
    <p:wheel spokes="8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4414" y="0"/>
            <a:ext cx="8229600" cy="785813"/>
          </a:xfrm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Речку в дом заказывали?</a:t>
            </a:r>
            <a:endParaRPr lang="ru-RU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2531" name="Picture 2" descr="C:\Documents and Settings\Admin\Рабочий стол\УСА 2015\IMG_569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785794"/>
            <a:ext cx="5904957" cy="442913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2532" name="Picture 4" descr="C:\Documents and Settings\Admin\Рабочий стол\УСА 2015\IMG_5692.JPG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4079549" y="2143116"/>
            <a:ext cx="5064451" cy="471488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6" name="Заголовок 1"/>
          <p:cNvSpPr txBox="1">
            <a:spLocks/>
          </p:cNvSpPr>
          <p:nvPr/>
        </p:nvSpPr>
        <p:spPr bwMode="auto">
          <a:xfrm>
            <a:off x="214282" y="5357826"/>
            <a:ext cx="3786214" cy="15001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0" numCol="1" anchor="t" anchorCtr="0" compatLnSpc="1">
            <a:prstTxWarp prst="textNoShape">
              <a:avLst/>
            </a:prstTxWarp>
            <a:normAutofit fontScale="52500" lnSpcReduction="200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5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После дождя, который лил почти сутки,</a:t>
            </a:r>
            <a:r>
              <a:rPr kumimoji="0" lang="ru-RU" sz="5000" b="1" i="0" u="none" strike="noStrike" kern="1200" cap="none" spc="0" normalizeH="0" noProof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наш лагерь затопило. И даже костер оказался в воде.</a:t>
            </a:r>
            <a:endParaRPr kumimoji="0" lang="ru-RU" sz="5000" b="1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 spd="slow" advClick="0" advTm="12000">
    <p:zoom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9" name="Picture 5" descr="C:\Documents and Settings\Admin\Рабочий стол\УСА 2015\IMG_581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429125" y="0"/>
            <a:ext cx="4714875" cy="29003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Содержимое 9" descr="C:\Documents and Settings\Admin\Рабочий стол\УСА 2015\IMG_5705.JPG"/>
          <p:cNvPicPr>
            <a:picLocks noGrp="1"/>
          </p:cNvPicPr>
          <p:nvPr>
            <p:ph idx="1"/>
          </p:nvPr>
        </p:nvPicPr>
        <p:blipFill>
          <a:blip r:embed="rId3"/>
          <a:srcRect l="15798" t="14967" r="19056" b="12148"/>
          <a:stretch>
            <a:fillRect/>
          </a:stretch>
        </p:blipFill>
        <p:spPr>
          <a:xfrm>
            <a:off x="4500562" y="2857500"/>
            <a:ext cx="4945062" cy="4000500"/>
          </a:xfrm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267" name="Picture 3" descr="C:\Documents and Settings\Admin\Рабочий стол\УСА 2015\IMG_5752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2746375"/>
            <a:ext cx="4929188" cy="41116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285750" y="6072188"/>
            <a:ext cx="4643438" cy="571500"/>
          </a:xfrm>
          <a:prstGeom prst="rect">
            <a:avLst/>
          </a:prstGeom>
        </p:spPr>
        <p:txBody>
          <a:bodyPr lIns="0" rIns="0" bIns="0" anchor="b">
            <a:normAutofit fontScale="52500" lnSpcReduction="2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5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«Жадность фраера сгубила»</a:t>
            </a: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5143500" y="6072188"/>
            <a:ext cx="3786188" cy="571500"/>
          </a:xfrm>
          <a:prstGeom prst="rect">
            <a:avLst/>
          </a:prstGeom>
        </p:spPr>
        <p:txBody>
          <a:bodyPr lIns="0" rIns="0" bIns="0" anchor="b">
            <a:normAutofit fontScale="60000" lnSpcReduction="2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50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   Паучиха с паучатами</a:t>
            </a:r>
          </a:p>
        </p:txBody>
      </p:sp>
      <p:pic>
        <p:nvPicPr>
          <p:cNvPr id="11268" name="Picture 4" descr="H:\фотографии\УСА 2014\Уса 2014 фото\DSCF6270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0"/>
            <a:ext cx="4429125" cy="36512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1" name="Заголовок 1"/>
          <p:cNvSpPr txBox="1">
            <a:spLocks/>
          </p:cNvSpPr>
          <p:nvPr/>
        </p:nvSpPr>
        <p:spPr>
          <a:xfrm>
            <a:off x="285750" y="2928938"/>
            <a:ext cx="3786188" cy="571500"/>
          </a:xfrm>
          <a:prstGeom prst="rect">
            <a:avLst/>
          </a:prstGeom>
        </p:spPr>
        <p:txBody>
          <a:bodyPr lIns="0" rIns="0" bIns="0" anchor="b">
            <a:normAutofit fontScale="82500" lnSpcReduction="2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50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   </a:t>
            </a:r>
            <a:r>
              <a:rPr lang="ru-RU" sz="39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мать спрятала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0"/>
            <a:ext cx="8229600" cy="571500"/>
          </a:xfrm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Братья наши меньшие</a:t>
            </a:r>
            <a:endParaRPr lang="ru-RU" b="1" dirty="0">
              <a:solidFill>
                <a:schemeClr val="accent4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 advClick="0" advTm="10000">
    <p:wheel spokes="8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I:\Уса фото15\уса 2015\IMG_659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flipH="1">
            <a:off x="0" y="0"/>
            <a:ext cx="4857785" cy="3338183"/>
          </a:xfrm>
          <a:prstGeom prst="rect">
            <a:avLst/>
          </a:prstGeom>
          <a:noFill/>
        </p:spPr>
      </p:pic>
      <p:pic>
        <p:nvPicPr>
          <p:cNvPr id="24581" name="Picture 5" descr="H:\фотографии\УСА 2014\Уса 2014 фото\DSCF642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4877" y="0"/>
            <a:ext cx="4476814" cy="3714776"/>
          </a:xfrm>
          <a:prstGeom prst="rect">
            <a:avLst/>
          </a:prstGeom>
          <a:noFill/>
        </p:spPr>
      </p:pic>
      <p:sp>
        <p:nvSpPr>
          <p:cNvPr id="24578" name="Заголовок 1"/>
          <p:cNvSpPr>
            <a:spLocks noGrp="1"/>
          </p:cNvSpPr>
          <p:nvPr>
            <p:ph type="title"/>
          </p:nvPr>
        </p:nvSpPr>
        <p:spPr>
          <a:xfrm>
            <a:off x="2357422" y="0"/>
            <a:ext cx="8229600" cy="785794"/>
          </a:xfrm>
        </p:spPr>
        <p:txBody>
          <a:bodyPr/>
          <a:lstStyle/>
          <a:p>
            <a:r>
              <a:rPr lang="ru-RU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Рыбалка, рыбалка</a:t>
            </a:r>
          </a:p>
        </p:txBody>
      </p:sp>
      <p:pic>
        <p:nvPicPr>
          <p:cNvPr id="24580" name="Picture 3" descr="H:\фотографии\УСА 2014\Уса 2014 фото\IMG_108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" y="3321446"/>
            <a:ext cx="4714876" cy="3536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H:\фотографии\УСА 2014\Уса 2014 фото\SAM_2474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43439" y="3429000"/>
            <a:ext cx="4500562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>
              <a:rot lat="0" lon="300000" rev="0"/>
            </a:camera>
            <a:lightRig rig="threePt" dir="t"/>
          </a:scene3d>
        </p:spPr>
      </p:pic>
    </p:spTree>
  </p:cSld>
  <p:clrMapOvr>
    <a:masterClrMapping/>
  </p:clrMapOvr>
  <p:transition spd="slow" advClick="0" advTm="10000">
    <p:wheel spokes="8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298" name="Picture 2" descr="H:\фотографии\УСА 2014\Уса 2014 фото\IMG_115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74735" y="0"/>
            <a:ext cx="9218735" cy="691427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79712" y="836712"/>
            <a:ext cx="5040560" cy="797604"/>
          </a:xfrm>
        </p:spPr>
        <p:txBody>
          <a:bodyPr/>
          <a:lstStyle/>
          <a:p>
            <a:pPr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«Тундра»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Заголовок 1"/>
          <p:cNvSpPr>
            <a:spLocks noGrp="1"/>
          </p:cNvSpPr>
          <p:nvPr>
            <p:ph idx="1"/>
          </p:nvPr>
        </p:nvSpPr>
        <p:spPr>
          <a:xfrm>
            <a:off x="827584" y="2060848"/>
            <a:ext cx="7128792" cy="3960440"/>
          </a:xfrm>
          <a:solidFill>
            <a:schemeClr val="bg1">
              <a:lumMod val="75000"/>
              <a:alpha val="39000"/>
            </a:schemeClr>
          </a:solidFill>
        </p:spPr>
        <p:txBody>
          <a:bodyPr/>
          <a:lstStyle/>
          <a:p>
            <a:pPr>
              <a:buNone/>
            </a:pPr>
            <a:r>
              <a:rPr lang="ru-RU" sz="2000" b="1" dirty="0" smtClean="0">
                <a:solidFill>
                  <a:srgbClr val="FFFF00"/>
                </a:solidFill>
              </a:rPr>
              <a:t>В самом конце путешествия нам встретился уникальный природный уголок: выход залежей торфяника на обрыв реки. Местное население называет это место «Тундра»</a:t>
            </a:r>
            <a:r>
              <a:rPr lang="ru-RU" sz="2000" b="1" dirty="0" smtClean="0"/>
              <a:t> </a:t>
            </a:r>
            <a:r>
              <a:rPr lang="ru-RU" sz="2000" b="1" dirty="0" smtClean="0">
                <a:solidFill>
                  <a:srgbClr val="FFFF00"/>
                </a:solidFill>
              </a:rPr>
              <a:t>На срезе высокого правого берега виден слой торфа толщиной в 3 метра. Если подняться наверх, можно увидеть ровное пространство, покрытое разноцветными мхами, зарослями черники, карликовыми деревьями. Можно полакомиться черникой и походить по теплому, видимо, от горения, торфу</a:t>
            </a:r>
          </a:p>
        </p:txBody>
      </p:sp>
    </p:spTree>
  </p:cSld>
  <p:clrMapOvr>
    <a:masterClrMapping/>
  </p:clrMapOvr>
  <p:transition advClick="0" advTm="18000"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5" name="Picture 4" descr="C:\Documents and Settings\Admin\Рабочий стол\УСА 2015\IMG_582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357562"/>
            <a:ext cx="4512286" cy="35004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5606" name="Picture 6" descr="H:\фотографии\УСА 2014\Уса 2014 фото\IMG_116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81651" y="3286124"/>
            <a:ext cx="4762349" cy="357187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5603" name="Picture 2" descr="C:\Documents and Settings\Admin\Рабочий стол\УСА 2015\IMG_5819.JPG"/>
          <p:cNvPicPr>
            <a:picLocks noGrp="1" noChangeAspect="1" noChangeArrowheads="1"/>
          </p:cNvPicPr>
          <p:nvPr>
            <p:ph idx="1"/>
          </p:nvPr>
        </p:nvPicPr>
        <p:blipFill>
          <a:blip r:embed="rId4"/>
          <a:srcRect/>
          <a:stretch>
            <a:fillRect/>
          </a:stretch>
        </p:blipFill>
        <p:spPr>
          <a:xfrm>
            <a:off x="1979712" y="0"/>
            <a:ext cx="4643438" cy="348257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slow" advClick="0" advTm="10000">
    <p:wheel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2" name="Picture 2" descr="H:\фотографии\УСА 2014\Уса 2014 фото\SAM_265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41718" y="-181289"/>
            <a:ext cx="9385718" cy="7039289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0"/>
            <a:ext cx="8229600" cy="642918"/>
          </a:xfrm>
        </p:spPr>
        <p:txBody>
          <a:bodyPr/>
          <a:lstStyle/>
          <a:p>
            <a:r>
              <a:rPr lang="ru-RU" dirty="0" smtClean="0">
                <a:solidFill>
                  <a:srgbClr val="FFFF00"/>
                </a:solidFill>
              </a:rPr>
              <a:t>Золотодобыча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500174"/>
            <a:ext cx="9144000" cy="5072074"/>
          </a:xfrm>
        </p:spPr>
        <p:txBody>
          <a:bodyPr/>
          <a:lstStyle/>
          <a:p>
            <a:pPr>
              <a:buNone/>
            </a:pPr>
            <a:r>
              <a:rPr lang="ru-RU" dirty="0" smtClean="0">
                <a:solidFill>
                  <a:srgbClr val="FFFF00"/>
                </a:solidFill>
              </a:rPr>
              <a:t>С давних пор по берегам реки Уса ведется золотодобыча. Последние 20 лет, это  явление приняло промышленные масштабы. Что не очень хорошо повлияло на окружающий ландшафт . </a:t>
            </a:r>
          </a:p>
          <a:p>
            <a:pPr>
              <a:buNone/>
            </a:pPr>
            <a:r>
              <a:rPr lang="ru-RU" dirty="0" smtClean="0">
                <a:solidFill>
                  <a:srgbClr val="FFFF00"/>
                </a:solidFill>
              </a:rPr>
              <a:t>Река изменила свои очертания  и характер течения. Но в тоже время образовались новые заливы  и озера– остатки  искусственно созданных отстойников  воды.  В которых уже начала заводится рыба.  </a:t>
            </a:r>
          </a:p>
          <a:p>
            <a:pPr>
              <a:buNone/>
            </a:pPr>
            <a:r>
              <a:rPr lang="ru-RU" dirty="0" smtClean="0">
                <a:solidFill>
                  <a:srgbClr val="FFFF00"/>
                </a:solidFill>
              </a:rPr>
              <a:t>Появились новые перекаты и пороги, которые представляют определенный спортивный интерес.</a:t>
            </a:r>
          </a:p>
          <a:p>
            <a:pPr>
              <a:buNone/>
            </a:pPr>
            <a:r>
              <a:rPr lang="ru-RU" dirty="0" smtClean="0">
                <a:solidFill>
                  <a:srgbClr val="FFFF00"/>
                </a:solidFill>
              </a:rPr>
              <a:t>Пройдет еще несколько лет, река восстановит свою первозданность, вернется рыба, зарастут берега и мы вновь мы будем восторгаться красотами  этого края.</a:t>
            </a:r>
            <a:endParaRPr lang="ru-RU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 spd="slow" advClick="0" advTm="20000">
    <p:wipe dir="d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7" name="Picture 2" descr="H:\фотографии\УСА 2014\Уса 2014 фото\SAM_2651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3143250"/>
            <a:ext cx="4357688" cy="371475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pic>
        <p:nvPicPr>
          <p:cNvPr id="26628" name="Picture 3" descr="H:\фотографии\УСА 2014\Уса 2014 фото\SAM_2649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23728" y="1916832"/>
            <a:ext cx="4429125" cy="3192462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pic>
        <p:nvPicPr>
          <p:cNvPr id="26631" name="Picture 6" descr="H:\фотографии\УСА 2014\Уса 2014 фото\SAM_264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20072" y="260648"/>
            <a:ext cx="3614737" cy="2925762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</p:spTree>
  </p:cSld>
  <p:clrMapOvr>
    <a:masterClrMapping/>
  </p:clrMapOvr>
  <p:transition spd="slow" advClick="0" advTm="8000">
    <p:split dir="in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Track 02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/>
          <a:stretch>
            <a:fillRect/>
          </a:stretch>
        </p:blipFill>
        <p:spPr>
          <a:xfrm>
            <a:off x="0" y="6553200"/>
            <a:ext cx="304800" cy="304800"/>
          </a:xfrm>
          <a:prstGeom prst="rect">
            <a:avLst/>
          </a:prstGeom>
        </p:spPr>
      </p:pic>
      <p:pic>
        <p:nvPicPr>
          <p:cNvPr id="27651" name="Picture 2" descr="C:\Documents and Settings\Admin\Рабочий стол\УСА 2015\IMG_5743.JPG"/>
          <p:cNvPicPr>
            <a:picLocks noGrp="1" noChangeAspect="1" noChangeArrowheads="1"/>
          </p:cNvPicPr>
          <p:nvPr>
            <p:ph idx="1"/>
          </p:nvPr>
        </p:nvPicPr>
        <p:blipFill>
          <a:blip r:embed="rId4"/>
          <a:srcRect/>
          <a:stretch>
            <a:fillRect/>
          </a:stretch>
        </p:blipFill>
        <p:spPr>
          <a:xfrm>
            <a:off x="0" y="0"/>
            <a:ext cx="9144000" cy="6858000"/>
          </a:xfrm>
          <a:noFill/>
        </p:spPr>
      </p:pic>
      <p:sp>
        <p:nvSpPr>
          <p:cNvPr id="27650" name="Заголовок 1"/>
          <p:cNvSpPr>
            <a:spLocks noGrp="1"/>
          </p:cNvSpPr>
          <p:nvPr>
            <p:ph type="title"/>
          </p:nvPr>
        </p:nvSpPr>
        <p:spPr>
          <a:xfrm>
            <a:off x="1071538" y="6429372"/>
            <a:ext cx="7143800" cy="428628"/>
          </a:xfrm>
        </p:spPr>
        <p:txBody>
          <a:bodyPr/>
          <a:lstStyle/>
          <a:p>
            <a:pPr algn="r"/>
            <a:r>
              <a:rPr lang="ru-RU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Команда 2015</a:t>
            </a:r>
          </a:p>
        </p:txBody>
      </p:sp>
    </p:spTree>
  </p:cSld>
  <p:clrMapOvr>
    <a:masterClrMapping/>
  </p:clrMapOvr>
  <p:transition spd="slow" advClick="0" advTm="8000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29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 descr="H:\фотографии\УСА 2014\Уса 2014 фото\IMG_0896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2910" y="3857628"/>
            <a:ext cx="8229600" cy="1143000"/>
          </a:xfrm>
        </p:spPr>
        <p:txBody>
          <a:bodyPr/>
          <a:lstStyle/>
          <a:p>
            <a:r>
              <a:rPr lang="ru-RU" sz="54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УСА! До будущих встреч!</a:t>
            </a:r>
            <a:endParaRPr lang="ru-RU" sz="5400" b="1" i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 advClick="0" advTm="5000">
    <p:zoom dir="in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10800000" flipV="1">
            <a:off x="6000750" y="500063"/>
            <a:ext cx="2971800" cy="6357937"/>
          </a:xfrm>
        </p:spPr>
        <p:txBody>
          <a:bodyPr lIns="144000" tIns="36000" rIns="144000" anchor="ctr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</a:rPr>
              <a:t>Река Уса – правый приток Томи, одна из живописнейших рек Кузнецкого Ала-тау. Ширина долины реки порядка 100 метров, ширина потока от 6-10 м  в верховьях и  до 100-150 м в устье. Скорость в порогах достигает до 5-7 м/с</a:t>
            </a:r>
            <a:br>
              <a:rPr lang="ru-RU" sz="2000" b="1" dirty="0" smtClean="0">
                <a:solidFill>
                  <a:schemeClr val="tx2">
                    <a:lumMod val="75000"/>
                  </a:schemeClr>
                </a:solidFill>
              </a:rPr>
            </a:b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</a:rPr>
              <a:t/>
            </a:r>
            <a:br>
              <a:rPr lang="ru-RU" sz="2000" b="1" dirty="0" smtClean="0">
                <a:solidFill>
                  <a:schemeClr val="tx2">
                    <a:lumMod val="75000"/>
                  </a:schemeClr>
                </a:solidFill>
              </a:rPr>
            </a:b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</a:rPr>
              <a:t>На протяжении маршрута, река  имеет на своём пути три порога :</a:t>
            </a:r>
            <a:br>
              <a:rPr lang="ru-RU" sz="2000" b="1" dirty="0" smtClean="0">
                <a:solidFill>
                  <a:schemeClr val="tx2">
                    <a:lumMod val="75000"/>
                  </a:schemeClr>
                </a:solidFill>
              </a:rPr>
            </a:b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</a:rPr>
              <a:t> верхний Базанский </a:t>
            </a:r>
            <a:br>
              <a:rPr lang="ru-RU" sz="2000" b="1" dirty="0" smtClean="0">
                <a:solidFill>
                  <a:schemeClr val="tx2">
                    <a:lumMod val="75000"/>
                  </a:schemeClr>
                </a:solidFill>
              </a:rPr>
            </a:b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</a:rPr>
              <a:t>В середине Шатайский, нижний Сопливый. </a:t>
            </a:r>
            <a:br>
              <a:rPr lang="ru-RU" sz="2000" b="1" dirty="0" smtClean="0">
                <a:solidFill>
                  <a:schemeClr val="tx2">
                    <a:lumMod val="75000"/>
                  </a:schemeClr>
                </a:solidFill>
              </a:rPr>
            </a:b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</a:rPr>
              <a:t>И много более мелких, не названных  крутых сливов .</a:t>
            </a:r>
            <a:r>
              <a:rPr lang="ru-RU" sz="2000" dirty="0" smtClean="0">
                <a:solidFill>
                  <a:schemeClr val="tx2">
                    <a:lumMod val="75000"/>
                  </a:schemeClr>
                </a:solidFill>
              </a:rPr>
              <a:t/>
            </a:r>
            <a:br>
              <a:rPr lang="ru-RU" sz="2000" dirty="0" smtClean="0">
                <a:solidFill>
                  <a:schemeClr val="tx2">
                    <a:lumMod val="75000"/>
                  </a:schemeClr>
                </a:solidFill>
              </a:rPr>
            </a:br>
            <a:endParaRPr lang="ru-RU" sz="2000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7171" name="Содержимое 3" descr="http://www.kuz-alatau.ru/wp-content/uploads/2012/05/24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0"/>
            <a:ext cx="5929313" cy="6858000"/>
          </a:xfrm>
        </p:spPr>
      </p:pic>
    </p:spTree>
  </p:cSld>
  <p:clrMapOvr>
    <a:masterClrMapping/>
  </p:clrMapOvr>
  <p:transition spd="slow" advClick="0" advTm="15000">
    <p:wipe dir="d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 подготовке фильма использовались</a:t>
            </a:r>
            <a:r>
              <a:rPr lang="ru-RU" dirty="0" smtClean="0"/>
              <a:t>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ln>
            <a:noFill/>
          </a:ln>
        </p:spPr>
        <p:txBody>
          <a:bodyPr/>
          <a:lstStyle/>
          <a:p>
            <a:pPr lvl="0"/>
            <a:r>
              <a:rPr lang="ru-RU" dirty="0" smtClean="0"/>
              <a:t>Личные фото материалы семьи Павлюк.</a:t>
            </a:r>
          </a:p>
          <a:p>
            <a:pPr lvl="0"/>
            <a:r>
              <a:rPr lang="ru-RU" dirty="0" smtClean="0"/>
              <a:t>Карта маршрута по территории заповедника : с сайта </a:t>
            </a:r>
            <a:r>
              <a:rPr lang="ru-RU" dirty="0" err="1" smtClean="0"/>
              <a:t>Гос</a:t>
            </a:r>
            <a:r>
              <a:rPr lang="ru-RU" dirty="0" smtClean="0"/>
              <a:t>. заповедника  Кузнецкий Алатау http://www.kuz-alatau.ru/</a:t>
            </a:r>
          </a:p>
          <a:p>
            <a:pPr lvl="0"/>
            <a:r>
              <a:rPr lang="ru-RU" dirty="0" smtClean="0"/>
              <a:t>Схема  пещеры «Памятная»  с сайта  «База знаний спелеологии»  </a:t>
            </a:r>
            <a:r>
              <a:rPr lang="en-US" dirty="0" smtClean="0"/>
              <a:t>http</a:t>
            </a:r>
            <a:r>
              <a:rPr lang="ru-RU" dirty="0" smtClean="0"/>
              <a:t>:</a:t>
            </a:r>
            <a:r>
              <a:rPr lang="en-US" dirty="0" smtClean="0"/>
              <a:t>//www krasspeleo.ru</a:t>
            </a:r>
            <a:r>
              <a:rPr lang="ru-RU" dirty="0" smtClean="0">
                <a:solidFill>
                  <a:schemeClr val="bg2">
                    <a:lumMod val="10000"/>
                  </a:schemeClr>
                </a:solidFill>
              </a:rPr>
              <a:t>, где и</a:t>
            </a:r>
            <a:r>
              <a:rPr lang="ru-RU" dirty="0" smtClean="0"/>
              <a:t>нформация об открытии пещеры Памятной дана неверно, о чем заявлено модератору еще в 2013г. </a:t>
            </a:r>
          </a:p>
          <a:p>
            <a:r>
              <a:rPr lang="ru-RU" dirty="0" smtClean="0"/>
              <a:t>Информация об открытии пещеры Памятной  из материалов экспедиций </a:t>
            </a:r>
            <a:r>
              <a:rPr lang="ru-RU" dirty="0" err="1" smtClean="0"/>
              <a:t>спелео-клуба</a:t>
            </a:r>
            <a:r>
              <a:rPr lang="ru-RU" dirty="0" smtClean="0"/>
              <a:t> АИДА ТПИ.</a:t>
            </a:r>
            <a:endParaRPr lang="ru-RU" dirty="0"/>
          </a:p>
        </p:txBody>
      </p:sp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Рисунок 12" descr="H:\фотографии\УСА 2014\Уса 2014 фото\CAM_0198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15140" y="1857364"/>
            <a:ext cx="2143108" cy="300037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88" y="214313"/>
            <a:ext cx="8229600" cy="714375"/>
          </a:xfrm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Как все начиналось</a:t>
            </a:r>
            <a:endParaRPr lang="ru-RU" b="1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197" name="Содержимое 2"/>
          <p:cNvSpPr>
            <a:spLocks noGrp="1"/>
          </p:cNvSpPr>
          <p:nvPr>
            <p:ph idx="1"/>
          </p:nvPr>
        </p:nvSpPr>
        <p:spPr>
          <a:xfrm>
            <a:off x="457200" y="1000125"/>
            <a:ext cx="8229600" cy="5324475"/>
          </a:xfrm>
        </p:spPr>
        <p:txBody>
          <a:bodyPr/>
          <a:lstStyle/>
          <a:p>
            <a:r>
              <a:rPr lang="ru-RU" dirty="0" smtClean="0"/>
              <a:t>В назначенный день  и час собрались  мы у Клуба «Колобок», загрузили рюкзаки, катамараны и прочее снаряжение  в автобус и отправились в путь до п. Малая Сыя, где нас должен был ждать транспорт от заповедника «Кузнецкий Алатау»</a:t>
            </a:r>
          </a:p>
        </p:txBody>
      </p:sp>
      <p:pic>
        <p:nvPicPr>
          <p:cNvPr id="9" name="Picture 3" descr="H:\фотографии\УСА 2014\Уса 2014 фото\CAM_018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43240" y="5106649"/>
            <a:ext cx="2143140" cy="1751351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pic>
        <p:nvPicPr>
          <p:cNvPr id="12" name="Рисунок 11" descr="C:\Documents and Settings\Admin\Local Settings\Temporary Internet Files\Content.Word\Копия DSCF6223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3500438"/>
            <a:ext cx="1357290" cy="2928958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10" name="Picture 3" descr="I:\Уса фото15\IMG_9266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28662" y="3214686"/>
            <a:ext cx="3066003" cy="250056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  <a:headEnd/>
            <a:tailEnd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7" name="Picture 3" descr="C:\Documents and Settings\Admin\Рабочий стол\УСА 2015\Копия IMG_5841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643306" y="3143248"/>
            <a:ext cx="3375777" cy="250033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pic>
        <p:nvPicPr>
          <p:cNvPr id="14" name="Рисунок 13" descr="H:\фотографии\УСА 2014\Уса 2014 фото\IMG_0578.JPG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072198" y="4857760"/>
            <a:ext cx="2592742" cy="200024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</p:spTree>
  </p:cSld>
  <p:clrMapOvr>
    <a:masterClrMapping/>
  </p:clrMapOvr>
  <p:transition spd="slow" advClick="0" advTm="10000">
    <p:wheel spokes="8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4313"/>
            <a:ext cx="8229600" cy="1214437"/>
          </a:xfrm>
        </p:spPr>
        <p:txBody>
          <a:bodyPr>
            <a:normAutofit fontScale="9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 вот мы на начальной точке маршрута</a:t>
            </a:r>
            <a:endParaRPr lang="ru-RU" b="1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4" name="Заголовок 1"/>
          <p:cNvSpPr txBox="1">
            <a:spLocks/>
          </p:cNvSpPr>
          <p:nvPr/>
        </p:nvSpPr>
        <p:spPr>
          <a:xfrm>
            <a:off x="0" y="1428750"/>
            <a:ext cx="9144000" cy="642938"/>
          </a:xfrm>
          <a:prstGeom prst="rect">
            <a:avLst/>
          </a:prstGeom>
        </p:spPr>
        <p:txBody>
          <a:bodyPr lIns="0" rIns="0" bIns="0" anchor="b">
            <a:normAutofit fontScale="75000" lnSpcReduction="2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50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Катамараны построены, загружены  и….  </a:t>
            </a:r>
          </a:p>
        </p:txBody>
      </p:sp>
      <p:sp>
        <p:nvSpPr>
          <p:cNvPr id="15" name="Заголовок 1"/>
          <p:cNvSpPr txBox="1">
            <a:spLocks/>
          </p:cNvSpPr>
          <p:nvPr/>
        </p:nvSpPr>
        <p:spPr>
          <a:xfrm>
            <a:off x="4000496" y="5786438"/>
            <a:ext cx="4500567" cy="1071562"/>
          </a:xfrm>
          <a:prstGeom prst="rect">
            <a:avLst/>
          </a:prstGeom>
        </p:spPr>
        <p:txBody>
          <a:bodyPr lIns="0" rIns="0" bIns="0" anchor="b">
            <a:normAutofit fontScale="97500"/>
          </a:bodyPr>
          <a:lstStyle/>
          <a:p>
            <a:pPr algn="r" fontAlgn="auto">
              <a:spcAft>
                <a:spcPts val="0"/>
              </a:spcAft>
              <a:defRPr/>
            </a:pPr>
            <a:r>
              <a:rPr lang="ru-RU" sz="50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И…. </a:t>
            </a:r>
            <a:r>
              <a:rPr lang="ru-RU" sz="33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Начался дождь! </a:t>
            </a:r>
          </a:p>
        </p:txBody>
      </p:sp>
      <p:pic>
        <p:nvPicPr>
          <p:cNvPr id="10" name="Содержимое 9" descr="C:\Documents and Settings\Admin\Рабочий стол\УСА 2015\IMG_5244.JPG"/>
          <p:cNvPicPr>
            <a:picLocks noGrp="1"/>
          </p:cNvPicPr>
          <p:nvPr>
            <p:ph idx="1"/>
          </p:nvPr>
        </p:nvPicPr>
        <p:blipFill>
          <a:blip r:embed="rId2" cstate="print">
            <a:lum bright="1000" contrast="18000"/>
          </a:blip>
          <a:srcRect/>
          <a:stretch>
            <a:fillRect/>
          </a:stretch>
        </p:blipFill>
        <p:spPr bwMode="auto">
          <a:xfrm>
            <a:off x="0" y="2571744"/>
            <a:ext cx="4929222" cy="364539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13" name="Рисунок 12" descr="C:\Documents and Settings\Admin\Рабочий стол\УСА 2015\IMG_5263.JPG"/>
          <p:cNvPicPr/>
          <p:nvPr/>
        </p:nvPicPr>
        <p:blipFill>
          <a:blip r:embed="rId3" cstate="print">
            <a:lum contrast="26000"/>
          </a:blip>
          <a:srcRect/>
          <a:stretch>
            <a:fillRect/>
          </a:stretch>
        </p:blipFill>
        <p:spPr bwMode="auto">
          <a:xfrm>
            <a:off x="3929059" y="2143116"/>
            <a:ext cx="5214942" cy="378621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</p:spTree>
  </p:cSld>
  <p:clrMapOvr>
    <a:masterClrMapping/>
  </p:clrMapOvr>
  <p:transition spd="slow" advClick="0" advTm="8000">
    <p:zoom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C:\Documents and Settings\Admin\Рабочий стол\УСА 2015\IMG_5273.JPG"/>
          <p:cNvPicPr/>
          <p:nvPr/>
        </p:nvPicPr>
        <p:blipFill>
          <a:blip r:embed="rId2" cstate="print">
            <a:lum bright="-4000" contrast="23000"/>
          </a:blip>
          <a:srcRect/>
          <a:stretch>
            <a:fillRect/>
          </a:stretch>
        </p:blipFill>
        <p:spPr bwMode="auto">
          <a:xfrm>
            <a:off x="500034" y="3286124"/>
            <a:ext cx="4714908" cy="328614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5" name="Содержимое 4" descr="C:\Documents and Settings\Admin\Рабочий стол\УСА 2015\IMG_5269.JPG"/>
          <p:cNvPicPr>
            <a:picLocks noGrp="1"/>
          </p:cNvPicPr>
          <p:nvPr>
            <p:ph idx="1"/>
          </p:nvPr>
        </p:nvPicPr>
        <p:blipFill>
          <a:blip r:embed="rId3" cstate="print">
            <a:lum bright="10000" contrast="40000"/>
          </a:blip>
          <a:srcRect/>
          <a:stretch>
            <a:fillRect/>
          </a:stretch>
        </p:blipFill>
        <p:spPr>
          <a:xfrm rot="20337264">
            <a:off x="755576" y="980728"/>
            <a:ext cx="4032448" cy="3429594"/>
          </a:xfr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8" name="Рисунок 7" descr="C:\Documents and Settings\Admin\Рабочий стол\УСА 2015\IMG_5272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88024" y="2857496"/>
            <a:ext cx="4000497" cy="400050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</p:cSld>
  <p:clrMapOvr>
    <a:masterClrMapping/>
  </p:clrMapOvr>
  <p:transition spd="slow" advClick="0" advTm="8000">
    <p:wheel spokes="8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C:\Documents and Settings\Admin\Рабочий стол\УСА 2015\IMG_5287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5072074"/>
            <a:ext cx="9144000" cy="1785926"/>
          </a:xfrm>
          <a:noFill/>
        </p:spPr>
        <p:txBody>
          <a:bodyPr lIns="144000" rIns="144000">
            <a:normAutofit fontScale="9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2700" b="1" dirty="0" smtClean="0">
                <a:solidFill>
                  <a:schemeClr val="accent3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2700" b="1" dirty="0" smtClean="0">
                <a:solidFill>
                  <a:schemeClr val="accent3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700" b="1" dirty="0" smtClean="0">
                <a:solidFill>
                  <a:schemeClr val="accent3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2700" b="1" dirty="0" smtClean="0">
                <a:solidFill>
                  <a:schemeClr val="accent3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700" b="1" dirty="0" smtClean="0">
                <a:solidFill>
                  <a:schemeClr val="accent3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2700" b="1" dirty="0" smtClean="0">
                <a:solidFill>
                  <a:schemeClr val="accent3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700" b="1" dirty="0" smtClean="0">
                <a:solidFill>
                  <a:schemeClr val="accent3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2700" b="1" dirty="0" smtClean="0">
                <a:solidFill>
                  <a:schemeClr val="accent3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2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В трех км от старта по всему руслу разбросаны гряды мелких камней, а на повороте направо, посредине реки стоит большой, в человеческий рост камень. Это начало первого на Усе порога — Базанского.</a:t>
            </a:r>
            <a:r>
              <a:rPr lang="ru-RU" sz="2200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2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Русло реки сужается, скорость увеличивается, начинают появляться перекаты, пороги и просто стоящие одинокие камни. </a:t>
            </a:r>
            <a:br>
              <a:rPr lang="ru-RU" sz="22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ru-RU" sz="2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Весело, адреналинисто, страшно, но не опасно!!!</a:t>
            </a:r>
            <a:r>
              <a:rPr lang="ru-RU" sz="2400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 </a:t>
            </a:r>
            <a:br>
              <a:rPr lang="ru-RU" sz="2400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</a:br>
            <a:endParaRPr lang="ru-RU" sz="24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slow" advClick="0" advTm="15000">
    <p:dissolv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 smtClean="0"/>
          </a:p>
        </p:txBody>
      </p:sp>
      <p:pic>
        <p:nvPicPr>
          <p:cNvPr id="28675" name="Picture 2" descr="H:\фотографии\УСА 2014\Уса 2014 фото\IMG_0774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-357222" y="-487363"/>
            <a:ext cx="9793288" cy="7345363"/>
          </a:xfrm>
          <a:noFill/>
        </p:spPr>
      </p:pic>
      <p:sp>
        <p:nvSpPr>
          <p:cNvPr id="4" name="Заголовок 1"/>
          <p:cNvSpPr txBox="1">
            <a:spLocks/>
          </p:cNvSpPr>
          <p:nvPr/>
        </p:nvSpPr>
        <p:spPr bwMode="auto">
          <a:xfrm>
            <a:off x="467544" y="692696"/>
            <a:ext cx="8280920" cy="5400600"/>
          </a:xfrm>
          <a:prstGeom prst="rect">
            <a:avLst/>
          </a:prstGeom>
          <a:solidFill>
            <a:schemeClr val="accent1">
              <a:alpha val="34000"/>
            </a:schemeClr>
          </a:solidFill>
          <a:ln w="9525">
            <a:noFill/>
            <a:miter lim="800000"/>
            <a:headEnd/>
            <a:tailEnd/>
          </a:ln>
          <a:effectLst>
            <a:innerShdw blurRad="63500" dist="50800" dir="8100000">
              <a:prstClr val="black">
                <a:alpha val="50000"/>
              </a:prstClr>
            </a:innerShdw>
          </a:effectLst>
        </p:spPr>
        <p:txBody>
          <a:bodyPr vert="horz" wrap="square" lIns="288000" tIns="45720" rIns="144000" bIns="0" numCol="1" anchor="ctr" anchorCtr="0" compatLnSpc="1">
            <a:prstTxWarp prst="textNoShape">
              <a:avLst/>
            </a:prstTxWarp>
            <a:noAutofit/>
          </a:bodyPr>
          <a:lstStyle/>
          <a:p>
            <a:pPr marL="0" marR="0" lvl="0" indent="0" defTabSz="914400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Порог длинный – 5км,  представлен серией сливов длинной 200-400м и  перепадом высот до 3 м (в зависимости от времени сплава и полноводности реки), перемежающихся участками  мелководных шивер</a:t>
            </a:r>
            <a:r>
              <a:rPr kumimoji="0" 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.  </a:t>
            </a: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/>
            </a:r>
            <a:b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itchFamily="34" charset="0"/>
                <a:ea typeface="+mj-ea"/>
                <a:cs typeface="Arial" pitchFamily="34" charset="0"/>
              </a:rPr>
            </a:b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 </a:t>
            </a: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От Базанского порога до заброшенного поселка Антониновка на протяжении 10 км тянутся сплошные мелкие шиверы. </a:t>
            </a:r>
          </a:p>
          <a:p>
            <a:pPr marL="0" marR="0" lvl="0" indent="0" defTabSz="914400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Все они примерно однотипны: мелководны, с большим количеством надводных и подводных камней. </a:t>
            </a:r>
            <a:b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itchFamily="34" charset="0"/>
                <a:ea typeface="+mj-ea"/>
                <a:cs typeface="Arial" pitchFamily="34" charset="0"/>
              </a:rPr>
            </a:b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Падение реки сильное, заметное на глаз, Скорость реки  5-</a:t>
            </a:r>
            <a:r>
              <a:rPr kumimoji="0" lang="ru-RU" sz="2000" b="1" i="0" u="none" strike="noStrike" kern="1200" cap="none" spc="0" normalizeH="0" noProof="0" dirty="0" smtClean="0">
                <a:ln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 </a:t>
            </a: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6 км в час</a:t>
            </a: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</p:txBody>
      </p:sp>
    </p:spTree>
  </p:cSld>
  <p:clrMapOvr>
    <a:masterClrMapping/>
  </p:clrMapOvr>
  <p:transition advClick="0" advTm="18000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п.Памятная, вход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381000"/>
            <a:ext cx="9144000" cy="7239000"/>
          </a:xfrm>
          <a:prstGeom prst="rect">
            <a:avLst/>
          </a:prstGeom>
          <a:solidFill>
            <a:schemeClr val="bg1">
              <a:lumMod val="85000"/>
              <a:alpha val="14000"/>
            </a:schemeClr>
          </a:solidFill>
          <a:ln w="9525">
            <a:noFill/>
            <a:miter lim="800000"/>
            <a:headEnd/>
            <a:tailEnd/>
          </a:ln>
        </p:spPr>
      </p:pic>
      <p:sp>
        <p:nvSpPr>
          <p:cNvPr id="5" name="Содержимое 2"/>
          <p:cNvSpPr txBox="1">
            <a:spLocks/>
          </p:cNvSpPr>
          <p:nvPr/>
        </p:nvSpPr>
        <p:spPr bwMode="auto">
          <a:xfrm>
            <a:off x="357158" y="3571876"/>
            <a:ext cx="8786842" cy="3286124"/>
          </a:xfrm>
          <a:prstGeom prst="rect">
            <a:avLst/>
          </a:prstGeom>
          <a:solidFill>
            <a:schemeClr val="bg1">
              <a:lumMod val="75000"/>
              <a:alpha val="39000"/>
            </a:schemeClr>
          </a:solidFill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just"/>
            <a:r>
              <a:rPr lang="ru-RU" sz="2000" b="1" dirty="0" smtClean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 </a:t>
            </a:r>
            <a:r>
              <a:rPr lang="ru-RU" sz="2000" b="1" dirty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правом берегу Усы, у подножия скальной стенки, примерно в 5-6 километрах от бывшего прииска </a:t>
            </a:r>
            <a:r>
              <a:rPr lang="ru-RU" sz="2000" b="1" dirty="0" smtClean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Антониновка,  находится Пещера Памятная. </a:t>
            </a:r>
          </a:p>
          <a:p>
            <a:pPr algn="just"/>
            <a:r>
              <a:rPr lang="ru-RU" sz="2000" b="1" dirty="0" smtClean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Следует сказать, что пещеру,  несмотря на легкую доступность,  довольно сложно обнаружить  с воды.   </a:t>
            </a:r>
          </a:p>
          <a:p>
            <a:pPr algn="just"/>
            <a:r>
              <a:rPr lang="ru-RU" sz="2000" b="1" dirty="0" smtClean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Ну , если только не знать где она.  </a:t>
            </a:r>
          </a:p>
          <a:p>
            <a:pPr algn="just"/>
            <a:r>
              <a:rPr lang="ru-RU" sz="2000" b="1" dirty="0" smtClean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Мы знали!</a:t>
            </a:r>
          </a:p>
          <a:p>
            <a:pPr algn="just"/>
            <a:r>
              <a:rPr lang="ru-RU" sz="2000" b="1" dirty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</a:t>
            </a:r>
            <a:r>
              <a:rPr lang="ru-RU" sz="2000" b="1" dirty="0" smtClean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одъем на 15-метровую высоту и вот, преодолевая нахлынувшую клаустрофобию, мы заползаем - в прямом смысле этого слова - в пещеру.</a:t>
            </a:r>
            <a:r>
              <a:rPr lang="ru-RU" sz="2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endParaRPr lang="ru-RU" sz="28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</p:cSld>
  <p:clrMapOvr>
    <a:masterClrMapping/>
  </p:clrMapOvr>
  <p:transition spd="slow" advClick="0" advTm="15000">
    <p:dissolv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998</TotalTime>
  <Words>710</Words>
  <Application>Microsoft Office PowerPoint</Application>
  <PresentationFormat>Экран (4:3)</PresentationFormat>
  <Paragraphs>77</Paragraphs>
  <Slides>30</Slides>
  <Notes>1</Notes>
  <HiddenSlides>0</HiddenSlides>
  <MMClips>3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30</vt:i4>
      </vt:variant>
    </vt:vector>
  </HeadingPairs>
  <TitlesOfParts>
    <vt:vector size="32" baseType="lpstr">
      <vt:lpstr>Поток</vt:lpstr>
      <vt:lpstr>1_Поток</vt:lpstr>
      <vt:lpstr>,   МБОУ «СОШ№84» Путешествие по реке Уса</vt:lpstr>
      <vt:lpstr>Характеристика маршрута</vt:lpstr>
      <vt:lpstr>Река Уса – правый приток Томи, одна из живописнейших рек Кузнецкого Ала-тау. Ширина долины реки порядка 100 метров, ширина потока от 6-10 м  в верховьях и  до 100-150 м в устье. Скорость в порогах достигает до 5-7 м/с  На протяжении маршрута, река  имеет на своём пути три порога :  верхний Базанский  В середине Шатайский, нижний Сопливый.  И много более мелких, не названных  крутых сливов . </vt:lpstr>
      <vt:lpstr>Как все начиналось</vt:lpstr>
      <vt:lpstr>И вот мы на начальной точке маршрута</vt:lpstr>
      <vt:lpstr>Слайд 6</vt:lpstr>
      <vt:lpstr>    В трех км от старта по всему руслу разбросаны гряды мелких камней, а на повороте направо, посредине реки стоит большой, в человеческий рост камень. Это начало первого на Усе порога — Базанского. Русло реки сужается, скорость увеличивается, начинают появляться перекаты, пороги и просто стоящие одинокие камни.  Весело, адреналинисто, страшно, но не опасно!!!  </vt:lpstr>
      <vt:lpstr>Слайд 8</vt:lpstr>
      <vt:lpstr>Слайд 9</vt:lpstr>
      <vt:lpstr>Слайд 10</vt:lpstr>
      <vt:lpstr>Слайд 11</vt:lpstr>
      <vt:lpstr>Слайд 12</vt:lpstr>
      <vt:lpstr>Подземная река Стикс</vt:lpstr>
      <vt:lpstr>Слайд 14</vt:lpstr>
      <vt:lpstr>Слайд 15</vt:lpstr>
      <vt:lpstr>Слайд 16</vt:lpstr>
      <vt:lpstr>Слайд 17</vt:lpstr>
      <vt:lpstr>Слайд 18</vt:lpstr>
      <vt:lpstr>Слайд 19</vt:lpstr>
      <vt:lpstr>Привалы,   дневки…</vt:lpstr>
      <vt:lpstr>Речку в дом заказывали?</vt:lpstr>
      <vt:lpstr>Братья наши меньшие</vt:lpstr>
      <vt:lpstr>Рыбалка, рыбалка</vt:lpstr>
      <vt:lpstr>«Тундра»</vt:lpstr>
      <vt:lpstr>Слайд 25</vt:lpstr>
      <vt:lpstr>Золотодобыча</vt:lpstr>
      <vt:lpstr>Слайд 27</vt:lpstr>
      <vt:lpstr>Команда 2015</vt:lpstr>
      <vt:lpstr>УСА! До будущих встреч!</vt:lpstr>
      <vt:lpstr>При подготовке фильма использовались: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Летние каникулы</dc:title>
  <dc:creator>Admin</dc:creator>
  <cp:lastModifiedBy>User</cp:lastModifiedBy>
  <cp:revision>107</cp:revision>
  <dcterms:created xsi:type="dcterms:W3CDTF">2015-10-11T13:23:33Z</dcterms:created>
  <dcterms:modified xsi:type="dcterms:W3CDTF">2015-11-11T22:33:44Z</dcterms:modified>
</cp:coreProperties>
</file>