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6" r:id="rId3"/>
    <p:sldId id="269" r:id="rId4"/>
    <p:sldId id="270" r:id="rId5"/>
    <p:sldId id="257" r:id="rId6"/>
    <p:sldId id="288" r:id="rId7"/>
    <p:sldId id="271" r:id="rId8"/>
    <p:sldId id="259" r:id="rId9"/>
    <p:sldId id="273" r:id="rId10"/>
    <p:sldId id="262" r:id="rId11"/>
    <p:sldId id="289" r:id="rId12"/>
    <p:sldId id="285" r:id="rId13"/>
    <p:sldId id="278" r:id="rId14"/>
    <p:sldId id="276" r:id="rId15"/>
    <p:sldId id="260" r:id="rId16"/>
    <p:sldId id="280" r:id="rId17"/>
    <p:sldId id="281" r:id="rId18"/>
    <p:sldId id="284" r:id="rId19"/>
    <p:sldId id="282" r:id="rId20"/>
    <p:sldId id="286" r:id="rId21"/>
    <p:sldId id="283" r:id="rId22"/>
    <p:sldId id="265" r:id="rId23"/>
    <p:sldId id="274" r:id="rId24"/>
    <p:sldId id="263" r:id="rId25"/>
    <p:sldId id="264" r:id="rId26"/>
    <p:sldId id="267" r:id="rId27"/>
    <p:sldId id="268" r:id="rId28"/>
    <p:sldId id="275" r:id="rId29"/>
    <p:sldId id="279" r:id="rId30"/>
    <p:sldId id="287" r:id="rId3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4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910080" y="359898"/>
            <a:ext cx="987552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910080" y="1850064"/>
            <a:ext cx="987552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2572402-3C88-4EE3-A741-8394B05BB5A7}" type="datetimeFigureOut">
              <a:rPr lang="ru-RU" smtClean="0"/>
              <a:t>05.11.2015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2ED1E2-C883-4AE2-AEF9-6801F399DE1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1228577" y="1413802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542901" y="1345016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2572402-3C88-4EE3-A741-8394B05BB5A7}" type="datetimeFigureOut">
              <a:rPr lang="ru-RU" smtClean="0"/>
              <a:t>05.11.2015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2ED1E2-C883-4AE2-AEF9-6801F399DE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144000" y="274640"/>
            <a:ext cx="24384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24000" y="274641"/>
            <a:ext cx="7416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2572402-3C88-4EE3-A741-8394B05BB5A7}" type="datetimeFigureOut">
              <a:rPr lang="ru-RU" smtClean="0"/>
              <a:t>05.11.2015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2ED1E2-C883-4AE2-AEF9-6801F399DE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609600" y="3699804"/>
            <a:ext cx="110744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609600" y="1433732"/>
            <a:ext cx="110744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951501" y="3550126"/>
            <a:ext cx="39624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6278099" y="3550126"/>
            <a:ext cx="39624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6053797" y="3526302"/>
            <a:ext cx="6096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EFAC9"/>
                </a:solidFill>
              </a:rPr>
              <a:pPr/>
              <a:t>05.11.2015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50625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EFAC9"/>
                </a:solidFill>
              </a:rPr>
              <a:pPr/>
              <a:t>05.11.2015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>
              <a:solidFill>
                <a:srgbClr val="FEFAC9"/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6201915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EFAC9"/>
                </a:solidFill>
              </a:rPr>
              <a:pPr/>
              <a:t>05.11.2015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505200"/>
            <a:ext cx="105664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4958864"/>
            <a:ext cx="105664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914400" y="4916993"/>
            <a:ext cx="105664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02097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EFAC9"/>
                </a:solidFill>
              </a:rPr>
              <a:pPr/>
              <a:t>05.11.2015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EFAC9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609600" y="1524000"/>
            <a:ext cx="5413248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6197600" y="1524000"/>
            <a:ext cx="5413248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0658254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EFAC9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EFAC9"/>
                </a:solidFill>
              </a:rPr>
              <a:pPr/>
              <a:t>05.11.2015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399593"/>
            <a:ext cx="5386917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609600" y="2201896"/>
            <a:ext cx="53848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6199717" y="2201896"/>
            <a:ext cx="53848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6197600" y="1399593"/>
            <a:ext cx="5386917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750593" y="2180219"/>
            <a:ext cx="499872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339840" y="2180219"/>
            <a:ext cx="499872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39855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EFAC9"/>
                </a:solidFill>
              </a:rPr>
              <a:pPr/>
              <a:t>05.11.2015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3698968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EFAC9"/>
                </a:solidFill>
              </a:rPr>
              <a:pPr/>
              <a:t>05.11.2015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EFAC9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4394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609600" y="457200"/>
            <a:ext cx="83312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042400" y="1600200"/>
            <a:ext cx="2645664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9042400" y="457200"/>
            <a:ext cx="26416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EFAC9"/>
                </a:solidFill>
              </a:rPr>
              <a:pPr/>
              <a:t>05.11.2015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9236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2572402-3C88-4EE3-A741-8394B05BB5A7}" type="datetimeFigureOut">
              <a:rPr lang="ru-RU" smtClean="0"/>
              <a:t>05.11.2015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2ED1E2-C883-4AE2-AEF9-6801F399DE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9200" y="457200"/>
            <a:ext cx="2743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09600" y="457200"/>
            <a:ext cx="80264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839200" y="1600200"/>
            <a:ext cx="27432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EFAC9"/>
                </a:solidFill>
              </a:rPr>
              <a:pPr/>
              <a:t>05.11.2015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851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EFAC9"/>
                </a:solidFill>
              </a:rPr>
              <a:pPr/>
              <a:t>05.11.2015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21597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EFAC9"/>
                </a:solidFill>
              </a:rPr>
              <a:pPr/>
              <a:t>05.11.2015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263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043853" y="-54"/>
            <a:ext cx="9144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37856" y="2600325"/>
            <a:ext cx="85344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37856" y="1066800"/>
            <a:ext cx="85344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2572402-3C88-4EE3-A741-8394B05BB5A7}" type="datetimeFigureOut">
              <a:rPr lang="ru-RU" smtClean="0"/>
              <a:t>05.11.2015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2ED1E2-C883-4AE2-AEF9-6801F399DE1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3048000" y="0"/>
            <a:ext cx="1016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896428" y="2814656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3210752" y="2745870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91414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03478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2572402-3C88-4EE3-A741-8394B05BB5A7}" type="datetimeFigureOut">
              <a:rPr lang="ru-RU" smtClean="0"/>
              <a:t>05.11.2015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2ED1E2-C883-4AE2-AEF9-6801F399DE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160336"/>
            <a:ext cx="109728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21792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960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21792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2572402-3C88-4EE3-A741-8394B05BB5A7}" type="datetimeFigureOut">
              <a:rPr lang="ru-RU" smtClean="0"/>
              <a:t>05.11.2015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2ED1E2-C883-4AE2-AEF9-6801F399DE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2572402-3C88-4EE3-A741-8394B05BB5A7}" type="datetimeFigureOut">
              <a:rPr lang="ru-RU" smtClean="0"/>
              <a:t>05.11.2015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2ED1E2-C883-4AE2-AEF9-6801F399DE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353312" y="0"/>
            <a:ext cx="10838688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2572402-3C88-4EE3-A741-8394B05BB5A7}" type="datetimeFigureOut">
              <a:rPr lang="ru-RU" smtClean="0"/>
              <a:t>05.11.2015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2ED1E2-C883-4AE2-AEF9-6801F399DE13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16778"/>
            <a:ext cx="508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406964"/>
            <a:ext cx="508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609600" y="2133601"/>
            <a:ext cx="108712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2572402-3C88-4EE3-A741-8394B05BB5A7}" type="datetimeFigureOut">
              <a:rPr lang="ru-RU" smtClean="0"/>
              <a:t>05.11.2015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2ED1E2-C883-4AE2-AEF9-6801F399DE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49195" y="1066800"/>
            <a:ext cx="36576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2572402-3C88-4EE3-A741-8394B05BB5A7}" type="datetimeFigureOut">
              <a:rPr lang="ru-RU" smtClean="0"/>
              <a:t>05.11.2015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2ED1E2-C883-4AE2-AEF9-6801F399DE1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016000" y="1066800"/>
            <a:ext cx="6096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17600" y="1143004"/>
            <a:ext cx="58928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528967" y="954341"/>
            <a:ext cx="9144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6671556" y="936786"/>
            <a:ext cx="865632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17600" y="4800600"/>
            <a:ext cx="58928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1087902" y="-815922"/>
            <a:ext cx="2185183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25089" y="21103"/>
            <a:ext cx="2269588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243842" y="1055077"/>
            <a:ext cx="1500956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350498" y="-54"/>
            <a:ext cx="10841503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914144" y="274638"/>
            <a:ext cx="999744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914144" y="1447800"/>
            <a:ext cx="999744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C2572402-3C88-4EE3-A741-8394B05BB5A7}" type="datetimeFigureOut">
              <a:rPr lang="ru-RU" smtClean="0"/>
              <a:t>05.11.2015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8A2ED1E2-C883-4AE2-AEF9-6801F399DE13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609600" y="1447800"/>
            <a:ext cx="109728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7721600" y="6203667"/>
            <a:ext cx="34544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FEFAC9"/>
                </a:solidFill>
              </a:rPr>
              <a:pPr/>
              <a:t>05.11.2015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844800" y="6203667"/>
            <a:ext cx="47752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FEFAC9"/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1214100" y="6181531"/>
            <a:ext cx="8128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06646638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900igr.net/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"/>
            <a:ext cx="9144000" cy="2446316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0070C0"/>
                </a:solidFill>
                <a:latin typeface="Monotype Corsiva" pitchFamily="66" charset="0"/>
              </a:rPr>
              <a:t>Путешествие в Санкт-Петербург</a:t>
            </a:r>
            <a:r>
              <a:rPr lang="ru-RU" dirty="0" smtClean="0">
                <a:solidFill>
                  <a:srgbClr val="0070C0"/>
                </a:solidFill>
                <a:latin typeface="Monotype Corsiva" pitchFamily="66" charset="0"/>
              </a:rPr>
              <a:t/>
            </a:r>
            <a:br>
              <a:rPr lang="ru-RU" dirty="0" smtClean="0">
                <a:solidFill>
                  <a:srgbClr val="0070C0"/>
                </a:solidFill>
                <a:latin typeface="Monotype Corsiva" pitchFamily="66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Карташова Марина ученица 5 А класса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МБОУ «СОШ № 90»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382" y="2565070"/>
            <a:ext cx="11744696" cy="429293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048000" y="282883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0" i="0" dirty="0" smtClean="0">
                <a:solidFill>
                  <a:srgbClr val="333333"/>
                </a:solidFill>
                <a:effectLst/>
                <a:latin typeface="Open Sans"/>
              </a:rPr>
              <a:t>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360717" y="4132613"/>
            <a:ext cx="38238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sz="2000" dirty="0">
                <a:solidFill>
                  <a:schemeClr val="bg1"/>
                </a:solidFill>
                <a:latin typeface="Monotype Corsiva" pitchFamily="66" charset="0"/>
              </a:rPr>
              <a:t>И майской ночью в белом дыме, </a:t>
            </a:r>
            <a:endParaRPr lang="ru-RU" sz="2000" dirty="0" smtClean="0">
              <a:solidFill>
                <a:schemeClr val="bg1"/>
              </a:solidFill>
              <a:latin typeface="Monotype Corsiva" pitchFamily="66" charset="0"/>
            </a:endParaRPr>
          </a:p>
          <a:p>
            <a:r>
              <a:rPr lang="ru-RU" sz="2000" dirty="0" smtClean="0">
                <a:solidFill>
                  <a:schemeClr val="bg1"/>
                </a:solidFill>
                <a:latin typeface="Monotype Corsiva" pitchFamily="66" charset="0"/>
              </a:rPr>
              <a:t>И </a:t>
            </a:r>
            <a:r>
              <a:rPr lang="ru-RU" sz="2000" dirty="0">
                <a:solidFill>
                  <a:schemeClr val="bg1"/>
                </a:solidFill>
                <a:latin typeface="Monotype Corsiva" pitchFamily="66" charset="0"/>
              </a:rPr>
              <a:t>в </a:t>
            </a:r>
            <a:r>
              <a:rPr lang="ru-RU" sz="2000" dirty="0" err="1">
                <a:solidFill>
                  <a:schemeClr val="bg1"/>
                </a:solidFill>
                <a:latin typeface="Monotype Corsiva" pitchFamily="66" charset="0"/>
              </a:rPr>
              <a:t>завываньи</a:t>
            </a:r>
            <a:r>
              <a:rPr lang="ru-RU" sz="2000" dirty="0">
                <a:solidFill>
                  <a:schemeClr val="bg1"/>
                </a:solidFill>
                <a:latin typeface="Monotype Corsiva" pitchFamily="66" charset="0"/>
              </a:rPr>
              <a:t> зимних </a:t>
            </a:r>
            <a:r>
              <a:rPr lang="ru-RU" sz="2000" dirty="0" smtClean="0">
                <a:solidFill>
                  <a:schemeClr val="bg1"/>
                </a:solidFill>
                <a:latin typeface="Monotype Corsiva" pitchFamily="66" charset="0"/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  <a:latin typeface="Monotype Corsiva" pitchFamily="66" charset="0"/>
              </a:rPr>
              <a:t>пург</a:t>
            </a:r>
            <a:r>
              <a:rPr lang="ru-RU" sz="2000" dirty="0" smtClean="0">
                <a:solidFill>
                  <a:schemeClr val="bg1"/>
                </a:solidFill>
                <a:latin typeface="Monotype Corsiva" pitchFamily="66" charset="0"/>
              </a:rPr>
              <a:t> 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Monotype Corsiva" pitchFamily="66" charset="0"/>
              </a:rPr>
              <a:t>Ты </a:t>
            </a:r>
            <a:r>
              <a:rPr lang="ru-RU" sz="2000" dirty="0">
                <a:solidFill>
                  <a:schemeClr val="bg1"/>
                </a:solidFill>
                <a:latin typeface="Monotype Corsiva" pitchFamily="66" charset="0"/>
              </a:rPr>
              <a:t>всех прекрасней - несравнимый </a:t>
            </a:r>
            <a:r>
              <a:rPr lang="ru-RU" sz="2000" dirty="0" smtClean="0">
                <a:solidFill>
                  <a:schemeClr val="bg1"/>
                </a:solidFill>
                <a:latin typeface="Monotype Corsiva" pitchFamily="66" charset="0"/>
              </a:rPr>
              <a:t>Блистательный Санкт-Петербург!</a:t>
            </a:r>
            <a:endParaRPr lang="ru-RU" sz="2000" dirty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8276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Казанский собор.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 smtClean="0"/>
              <a:t>Казанский собор – это собор-памятник воинской славы России. Здесь похоронен Кутузов, хранятся знамена разгромленной французской армии. Главная святыня храма – казанская икона Божьей Матери. Перед ней молились русские солдаты и сам Кутузов во время Отечественной войны 1812г. На площади перед собором стоят памятники Кутузову и Барклаю де Толли. Благодаря архитектурному решению Воронихина, собор словно раскрывает объятья. Полукруглая колоннада насчитывает 96 мраморных колонн.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9003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G:\IMG_566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782"/>
            <a:ext cx="1225929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291450" y="2505694"/>
            <a:ext cx="47620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Arial"/>
              </a:rPr>
              <a:t>Казанский собор чудотворной иконы –</a:t>
            </a:r>
            <a:r>
              <a:rPr lang="ru-RU" sz="2000" dirty="0">
                <a:solidFill>
                  <a:schemeClr val="bg1"/>
                </a:solidFill>
              </a:rPr>
              <a:t/>
            </a:r>
            <a:br>
              <a:rPr lang="ru-RU" sz="2000" dirty="0">
                <a:solidFill>
                  <a:schemeClr val="bg1"/>
                </a:solidFill>
              </a:rPr>
            </a:br>
            <a:r>
              <a:rPr lang="ru-RU" sz="2000" dirty="0">
                <a:solidFill>
                  <a:schemeClr val="bg1"/>
                </a:solidFill>
                <a:latin typeface="Arial"/>
              </a:rPr>
              <a:t>радость для сердца, ума, и души!</a:t>
            </a:r>
            <a:r>
              <a:rPr lang="ru-RU" sz="2000" dirty="0">
                <a:solidFill>
                  <a:schemeClr val="bg1"/>
                </a:solidFill>
              </a:rPr>
              <a:t/>
            </a:r>
            <a:br>
              <a:rPr lang="ru-RU" sz="2000" dirty="0">
                <a:solidFill>
                  <a:schemeClr val="bg1"/>
                </a:solidFill>
              </a:rPr>
            </a:br>
            <a:r>
              <a:rPr lang="ru-RU" sz="2000" dirty="0">
                <a:solidFill>
                  <a:schemeClr val="bg1"/>
                </a:solidFill>
                <a:latin typeface="Arial"/>
              </a:rPr>
              <a:t>здесь колокольные светлые звоны</a:t>
            </a:r>
            <a:r>
              <a:rPr lang="ru-RU" sz="2000" dirty="0">
                <a:solidFill>
                  <a:schemeClr val="bg1"/>
                </a:solidFill>
              </a:rPr>
              <a:t/>
            </a:r>
            <a:br>
              <a:rPr lang="ru-RU" sz="2000" dirty="0">
                <a:solidFill>
                  <a:schemeClr val="bg1"/>
                </a:solidFill>
              </a:rPr>
            </a:br>
            <a:r>
              <a:rPr lang="ru-RU" sz="2000" dirty="0">
                <a:solidFill>
                  <a:schemeClr val="bg1"/>
                </a:solidFill>
                <a:latin typeface="Arial"/>
              </a:rPr>
              <a:t>дарят всем людям Сиянье Любви!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91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pit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44694" y="0"/>
            <a:ext cx="12336693" cy="6858000"/>
          </a:xfrm>
          <a:prstGeom prst="rect">
            <a:avLst/>
          </a:prstGeom>
        </p:spPr>
      </p:pic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 flipH="1">
            <a:off x="12192001" y="5942112"/>
            <a:ext cx="60959" cy="915888"/>
          </a:xfrm>
        </p:spPr>
        <p:txBody>
          <a:bodyPr>
            <a:normAutofit/>
          </a:bodyPr>
          <a:lstStyle/>
          <a:p>
            <a:pPr algn="r"/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31372" y="1844824"/>
            <a:ext cx="1140931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0160">
                  <a:solidFill>
                    <a:srgbClr val="A5B592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Эрмитаж</a:t>
            </a:r>
          </a:p>
          <a:p>
            <a:pPr algn="ctr"/>
            <a:endParaRPr lang="ru-RU" sz="5400" dirty="0">
              <a:ln w="10160">
                <a:solidFill>
                  <a:srgbClr val="A5B592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>
            <a:hlinkClick r:id="rId3" tooltip=" Каталог презентаций "/>
          </p:cNvPr>
          <p:cNvSpPr/>
          <p:nvPr/>
        </p:nvSpPr>
        <p:spPr>
          <a:xfrm flipV="1">
            <a:off x="5198533" y="7389440"/>
            <a:ext cx="1828800" cy="288032"/>
          </a:xfrm>
          <a:prstGeom prst="roundRect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FFFFFF">
                  <a:shade val="88000"/>
                </a:srgbClr>
              </a:gs>
            </a:gsLst>
            <a:lin ang="5400000" scaled="1"/>
            <a:tileRect/>
          </a:gradFill>
          <a:ln w="12700">
            <a:solidFill>
              <a:srgbClr val="33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900" tIns="25400" rIns="88900" bIns="50800" rtlCol="0" anchor="ctr"/>
          <a:lstStyle/>
          <a:p>
            <a:pPr algn="ctr"/>
            <a:endParaRPr lang="ru-RU" sz="2000" u="sng" dirty="0">
              <a:solidFill>
                <a:srgbClr val="3333CC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04265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Государственный Эрмитаж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Государственный Эрмитаж </a:t>
            </a:r>
            <a:r>
              <a:rPr lang="ru-RU" dirty="0"/>
              <a:t>— один из крупнейших и самых значительных художественных и культурно-исторических музеев России и мира</a:t>
            </a:r>
            <a:r>
              <a:rPr lang="ru-RU" dirty="0" smtClean="0"/>
              <a:t>.</a:t>
            </a:r>
          </a:p>
          <a:p>
            <a:r>
              <a:rPr lang="ru-RU" dirty="0"/>
              <a:t>Современный Государственный Эрмитаж представляет собой сложный музейный комплекс. Основная экспозиционная часть музея занимает пять зданий, расположенных вдоль набережной реки Невы в центре Санкт-Петербурга, главным из которых принято считать Зимний дворец. Коллекция музея насчитывает около трёх миллионов произведений искусства и памятников мировой культуры, начиная с каменного века и до нашего столетия.</a:t>
            </a:r>
          </a:p>
        </p:txBody>
      </p:sp>
    </p:spTree>
    <p:extLst>
      <p:ext uri="{BB962C8B-B14F-4D97-AF65-F5344CB8AC3E}">
        <p14:creationId xmlns:p14="http://schemas.microsoft.com/office/powerpoint/2010/main" val="251984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03169" y="237506"/>
            <a:ext cx="10289347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300" dirty="0">
                <a:solidFill>
                  <a:srgbClr val="4F271C">
                    <a:satMod val="130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  <a:cs typeface="+mj-cs"/>
              </a:rPr>
              <a:t>Государственный Эрмитаж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7018317" y="4726379"/>
            <a:ext cx="49577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Times New Roman"/>
              </a:rPr>
              <a:t>Дворец по замыслам Петра</a:t>
            </a:r>
            <a:br>
              <a:rPr lang="ru-RU" b="1" dirty="0">
                <a:solidFill>
                  <a:schemeClr val="bg1"/>
                </a:solidFill>
                <a:latin typeface="Times New Roman"/>
              </a:rPr>
            </a:br>
            <a:r>
              <a:rPr lang="ru-RU" b="1" dirty="0">
                <a:solidFill>
                  <a:schemeClr val="bg1"/>
                </a:solidFill>
                <a:latin typeface="Times New Roman"/>
              </a:rPr>
              <a:t>Елизавета создала.</a:t>
            </a:r>
            <a:br>
              <a:rPr lang="ru-RU" b="1" dirty="0">
                <a:solidFill>
                  <a:schemeClr val="bg1"/>
                </a:solidFill>
                <a:latin typeface="Times New Roman"/>
              </a:rPr>
            </a:br>
            <a:r>
              <a:rPr lang="ru-RU" b="1" dirty="0">
                <a:solidFill>
                  <a:schemeClr val="bg1"/>
                </a:solidFill>
                <a:latin typeface="Times New Roman"/>
              </a:rPr>
              <a:t>В нём волею Екатерины,</a:t>
            </a:r>
            <a:br>
              <a:rPr lang="ru-RU" b="1" dirty="0">
                <a:solidFill>
                  <a:schemeClr val="bg1"/>
                </a:solidFill>
                <a:latin typeface="Times New Roman"/>
              </a:rPr>
            </a:br>
            <a:r>
              <a:rPr lang="ru-RU" b="1" dirty="0">
                <a:solidFill>
                  <a:schemeClr val="bg1"/>
                </a:solidFill>
                <a:latin typeface="Times New Roman"/>
              </a:rPr>
              <a:t>Основан Эрмитаж картинный,</a:t>
            </a:r>
            <a:br>
              <a:rPr lang="ru-RU" b="1" dirty="0">
                <a:solidFill>
                  <a:schemeClr val="bg1"/>
                </a:solidFill>
                <a:latin typeface="Times New Roman"/>
              </a:rPr>
            </a:br>
            <a:r>
              <a:rPr lang="ru-RU" b="1" dirty="0">
                <a:solidFill>
                  <a:schemeClr val="bg1"/>
                </a:solidFill>
                <a:latin typeface="Times New Roman"/>
              </a:rPr>
              <a:t>Что свет и гордость наших дней,</a:t>
            </a:r>
            <a:br>
              <a:rPr lang="ru-RU" b="1" dirty="0">
                <a:solidFill>
                  <a:schemeClr val="bg1"/>
                </a:solidFill>
                <a:latin typeface="Times New Roman"/>
              </a:rPr>
            </a:br>
            <a:r>
              <a:rPr lang="ru-RU" b="1" dirty="0">
                <a:solidFill>
                  <a:schemeClr val="bg1"/>
                </a:solidFill>
                <a:latin typeface="Times New Roman"/>
              </a:rPr>
              <a:t>Великий мировой музей.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1660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Русский музей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82296" indent="0">
              <a:buNone/>
            </a:pPr>
            <a:r>
              <a:rPr lang="ru-RU" dirty="0" smtClean="0"/>
              <a:t>Государственный Русский музеи </a:t>
            </a:r>
            <a:r>
              <a:rPr lang="ru-RU" dirty="0"/>
              <a:t>(до 1917 года </a:t>
            </a:r>
            <a:r>
              <a:rPr lang="ru-RU" dirty="0" smtClean="0"/>
              <a:t>«Русский Музей Императора Александра </a:t>
            </a:r>
            <a:r>
              <a:rPr lang="ru-RU" dirty="0"/>
              <a:t>III») — крупнейший музей русского искусства в мире. Находится в центральной части Санкт-Петербурга. Современный Русский музей представляет собой сложный музейный комплекс. Основная экспозиционная часть музея занимает пять зданий: Михайловский дворец (главное здание музея) с выставочным корпусом Бенуа, Михайловский (Инженерный) замок, Мраморный дворец, Строгановский дворец и Летний дворец Петра I. В состав музея входят также Михайловский сад, Летний сад, сад Михайловского (Инженерного) замка и Домик Петра I на Петровской набережной и ряд других зданий. </a:t>
            </a:r>
          </a:p>
        </p:txBody>
      </p:sp>
    </p:spTree>
    <p:extLst>
      <p:ext uri="{BB962C8B-B14F-4D97-AF65-F5344CB8AC3E}">
        <p14:creationId xmlns:p14="http://schemas.microsoft.com/office/powerpoint/2010/main" val="1500183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G:\IMG_55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50027" y="4999512"/>
            <a:ext cx="44847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Times New Roman Cyr"/>
              </a:rPr>
              <a:t>По  Петербургу  бродят  львы.</a:t>
            </a:r>
            <a:r>
              <a:rPr lang="ru-RU" b="1" dirty="0">
                <a:solidFill>
                  <a:schemeClr val="bg1"/>
                </a:solidFill>
              </a:rPr>
              <a:t/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  <a:latin typeface="Times New Roman Cyr"/>
              </a:rPr>
              <a:t>По  набережным  тенью  бродят.</a:t>
            </a:r>
            <a:r>
              <a:rPr lang="ru-RU" b="1" dirty="0">
                <a:solidFill>
                  <a:schemeClr val="bg1"/>
                </a:solidFill>
              </a:rPr>
              <a:t/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  <a:latin typeface="Times New Roman Cyr"/>
              </a:rPr>
              <a:t>Играют  у  Невы  в  шары,</a:t>
            </a:r>
            <a:r>
              <a:rPr lang="ru-RU" b="1" dirty="0">
                <a:solidFill>
                  <a:schemeClr val="bg1"/>
                </a:solidFill>
              </a:rPr>
              <a:t/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  <a:latin typeface="Times New Roman Cyr"/>
              </a:rPr>
              <a:t>В  музеи  и  дворцы  заходят.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587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22472" y="819397"/>
            <a:ext cx="7489111" cy="5429003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В начале 16 века при раскопках в Риме обнаружили античного льва, и в 1594 году мастер </a:t>
            </a:r>
            <a:r>
              <a:rPr lang="ru-RU" dirty="0" err="1"/>
              <a:t>Фламинио</a:t>
            </a:r>
            <a:r>
              <a:rPr lang="ru-RU" dirty="0"/>
              <a:t> </a:t>
            </a:r>
            <a:r>
              <a:rPr lang="ru-RU" dirty="0" err="1"/>
              <a:t>Вакка</a:t>
            </a:r>
            <a:r>
              <a:rPr lang="ru-RU" dirty="0"/>
              <a:t> изваял ему пару – по образу и подобию, да не совсем: его лев повернул голову вбок. До 1780 года эти хищники украшали Вечный город, а потом переехали во Флоренцию, откуда их гипсовые копии попали в нашу Академию художеств. В 1822 году их чугунные братья украсили Елагин дворец, а еще через два года – Михайловский (Русский музей).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422472" cy="3194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 descr="G:\IMG_558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3277590"/>
            <a:ext cx="4422471" cy="3580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9815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Михайловский замок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Михайловский </a:t>
            </a:r>
            <a:r>
              <a:rPr lang="ru-RU" dirty="0"/>
              <a:t>или Инженерный </a:t>
            </a:r>
            <a:r>
              <a:rPr lang="ru-RU" dirty="0" smtClean="0"/>
              <a:t>замок </a:t>
            </a:r>
            <a:r>
              <a:rPr lang="ru-RU" dirty="0"/>
              <a:t>— бывший императорский дворец в центре Санкт-Петербурга по адресу Садовая ул., № 2, на рубеже XVIII—XIX веков построенный как замок на воде по заказу императора Павла I и ставший местом его смерти. Это здание — крупнейший архитектурный памятник, завершающий собою историю петербургского зодчества XVIII </a:t>
            </a:r>
            <a:r>
              <a:rPr lang="ru-RU" dirty="0" smtClean="0"/>
              <a:t>века.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7976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4144" y="144010"/>
            <a:ext cx="9997440" cy="1143000"/>
          </a:xfrm>
        </p:spPr>
        <p:txBody>
          <a:bodyPr/>
          <a:lstStyle/>
          <a:p>
            <a:r>
              <a:rPr lang="ru-RU" dirty="0" smtClean="0"/>
              <a:t>Михайловский замок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139" y="1306286"/>
            <a:ext cx="11412187" cy="5343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810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Город-герой </a:t>
            </a:r>
            <a:r>
              <a:rPr lang="ru-RU" dirty="0"/>
              <a:t>Ленинград, Питер, Петроград, Петербург и </a:t>
            </a:r>
            <a:r>
              <a:rPr lang="ru-RU" dirty="0" smtClean="0"/>
              <a:t>Санкт-Петербург… Сколько </a:t>
            </a:r>
            <a:r>
              <a:rPr lang="ru-RU" dirty="0"/>
              <a:t>названий у этого поистине прекрасного российского </a:t>
            </a:r>
            <a:r>
              <a:rPr lang="ru-RU" dirty="0" smtClean="0"/>
              <a:t>города? </a:t>
            </a:r>
          </a:p>
          <a:p>
            <a:pPr marL="0" indent="0">
              <a:buNone/>
            </a:pPr>
            <a:r>
              <a:rPr lang="ru-RU" dirty="0" smtClean="0"/>
              <a:t>О Петербурге </a:t>
            </a:r>
            <a:r>
              <a:rPr lang="ru-RU" dirty="0"/>
              <a:t>сказано так много, и одновременно так </a:t>
            </a:r>
            <a:r>
              <a:rPr lang="ru-RU" dirty="0" smtClean="0"/>
              <a:t>мало, потому что невозможно описать словами всю красоту этого города. Конечно</a:t>
            </a:r>
            <a:r>
              <a:rPr lang="ru-RU" dirty="0"/>
              <a:t>, </a:t>
            </a:r>
            <a:r>
              <a:rPr lang="ru-RU" dirty="0" smtClean="0"/>
              <a:t>её нужно </a:t>
            </a:r>
            <a:r>
              <a:rPr lang="ru-RU" dirty="0"/>
              <a:t>видеть, дышать и наслаждаться этим утонченным запахом старины, нежно любоваться старинными храмами и величественными историческими памятниками… </a:t>
            </a:r>
          </a:p>
        </p:txBody>
      </p:sp>
      <p:pic>
        <p:nvPicPr>
          <p:cNvPr id="4" name="Содержимое 5" descr="2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82535" y="83127"/>
            <a:ext cx="4583876" cy="1365663"/>
          </a:xfr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382" y="166255"/>
            <a:ext cx="3099460" cy="1341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5127" y="80489"/>
            <a:ext cx="3194462" cy="1427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6.1.b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728364" y="166255"/>
            <a:ext cx="3206337" cy="1341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015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 descr="G:\IMG_58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790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0634" y="4085111"/>
            <a:ext cx="403761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Times New Roman"/>
              </a:rPr>
              <a:t>Тут, Павел I дом создал,</a:t>
            </a:r>
            <a:br>
              <a:rPr lang="ru-RU" b="1" dirty="0">
                <a:solidFill>
                  <a:schemeClr val="bg1"/>
                </a:solidFill>
                <a:latin typeface="Times New Roman"/>
              </a:rPr>
            </a:br>
            <a:r>
              <a:rPr lang="ru-RU" b="1" dirty="0">
                <a:solidFill>
                  <a:schemeClr val="bg1"/>
                </a:solidFill>
                <a:latin typeface="Times New Roman"/>
              </a:rPr>
              <a:t>Михайловским Дворцом назвал,</a:t>
            </a:r>
            <a:br>
              <a:rPr lang="ru-RU" b="1" dirty="0">
                <a:solidFill>
                  <a:schemeClr val="bg1"/>
                </a:solidFill>
                <a:latin typeface="Times New Roman"/>
              </a:rPr>
            </a:br>
            <a:r>
              <a:rPr lang="ru-RU" b="1" dirty="0">
                <a:solidFill>
                  <a:schemeClr val="bg1"/>
                </a:solidFill>
                <a:latin typeface="Times New Roman"/>
              </a:rPr>
              <a:t>Дворец, как крепость оснастил,</a:t>
            </a:r>
            <a:br>
              <a:rPr lang="ru-RU" b="1" dirty="0">
                <a:solidFill>
                  <a:schemeClr val="bg1"/>
                </a:solidFill>
                <a:latin typeface="Times New Roman"/>
              </a:rPr>
            </a:br>
            <a:r>
              <a:rPr lang="ru-RU" b="1" dirty="0">
                <a:solidFill>
                  <a:schemeClr val="bg1"/>
                </a:solidFill>
                <a:latin typeface="Times New Roman"/>
              </a:rPr>
              <a:t>Снаружи рвами окружил.</a:t>
            </a:r>
            <a:br>
              <a:rPr lang="ru-RU" b="1" dirty="0">
                <a:solidFill>
                  <a:schemeClr val="bg1"/>
                </a:solidFill>
                <a:latin typeface="Times New Roman"/>
              </a:rPr>
            </a:br>
            <a:r>
              <a:rPr lang="ru-RU" b="1" dirty="0">
                <a:solidFill>
                  <a:schemeClr val="bg1"/>
                </a:solidFill>
                <a:latin typeface="Times New Roman"/>
              </a:rPr>
              <a:t>Не ведал Павел об одном:</a:t>
            </a:r>
            <a:br>
              <a:rPr lang="ru-RU" b="1" dirty="0">
                <a:solidFill>
                  <a:schemeClr val="bg1"/>
                </a:solidFill>
                <a:latin typeface="Times New Roman"/>
              </a:rPr>
            </a:br>
            <a:r>
              <a:rPr lang="ru-RU" b="1" dirty="0">
                <a:solidFill>
                  <a:schemeClr val="bg1"/>
                </a:solidFill>
                <a:latin typeface="Times New Roman"/>
              </a:rPr>
              <a:t>В своём дворце погибнет он.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5093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Крейсер «Аврора»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Крейсер «Аврора», пожалуй, самый легендарный корабль Российского флота, прославившийся в октябре 1917 года.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Крейсер 1-го ранга «Аврора» стоит возле Петроградской набережной практически в Центре Санкт-Петербурга там, где от Невы отделяется река Большая </a:t>
            </a:r>
            <a:r>
              <a:rPr lang="ru-RU" dirty="0" err="1" smtClean="0"/>
              <a:t>Невка</a:t>
            </a:r>
            <a:r>
              <a:rPr lang="ru-RU" dirty="0" smtClean="0"/>
              <a:t>. До Петропавловской крепости отсюда совсем недалеко.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7859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G:\IMG_587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671461" y="3800104"/>
            <a:ext cx="37288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Times New Roman"/>
              </a:rPr>
              <a:t>Каждый день, в любую пору,</a:t>
            </a:r>
            <a:br>
              <a:rPr lang="ru-RU" sz="2000" b="1" dirty="0">
                <a:solidFill>
                  <a:schemeClr val="bg1"/>
                </a:solidFill>
                <a:latin typeface="Times New Roman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/>
              </a:rPr>
              <a:t>Крейсер ждет своих друзей.</a:t>
            </a:r>
            <a:br>
              <a:rPr lang="ru-RU" sz="2000" b="1" dirty="0">
                <a:solidFill>
                  <a:schemeClr val="bg1"/>
                </a:solidFill>
                <a:latin typeface="Times New Roman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/>
              </a:rPr>
              <a:t>Приходите на «Аврору» – </a:t>
            </a:r>
            <a:br>
              <a:rPr lang="ru-RU" sz="2000" b="1" dirty="0">
                <a:solidFill>
                  <a:schemeClr val="bg1"/>
                </a:solidFill>
                <a:latin typeface="Times New Roman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/>
              </a:rPr>
              <a:t>Вверх по трапу – и в музей.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5696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Большой Обуховский Вантовый мост.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Годы строительства: 2001 – 2007.</a:t>
            </a:r>
          </a:p>
          <a:p>
            <a:pPr marL="0" indent="0">
              <a:buNone/>
            </a:pPr>
            <a:r>
              <a:rPr lang="ru-RU" dirty="0" smtClean="0"/>
              <a:t>Длина моста: 2824 метра.</a:t>
            </a:r>
          </a:p>
          <a:p>
            <a:pPr marL="0" indent="0">
              <a:buNone/>
            </a:pPr>
            <a:r>
              <a:rPr lang="ru-RU" dirty="0" smtClean="0"/>
              <a:t>Ширина моста: 30 метров.</a:t>
            </a:r>
          </a:p>
          <a:p>
            <a:pPr marL="0" indent="0">
              <a:buNone/>
            </a:pPr>
            <a:r>
              <a:rPr lang="ru-RU" dirty="0" smtClean="0"/>
              <a:t>Единственный в Санкт-Петербурге неразводной мост через Неву. 30 метров разделяют нижнюю часть моста и поверхность воды. Один из самых длинных мостов Российской Федерации.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4547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19" y="979683"/>
            <a:ext cx="11281558" cy="562299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7513" y="225631"/>
            <a:ext cx="9674908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300" dirty="0">
                <a:solidFill>
                  <a:srgbClr val="4F271C">
                    <a:satMod val="130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  <a:cs typeface="+mj-cs"/>
              </a:rPr>
              <a:t>Большой Обуховский Вантовый мост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8668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Троицкий мост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31917" y="1447800"/>
            <a:ext cx="10379667" cy="4800600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smtClean="0"/>
              <a:t> Троицкий мост, соединяющий центр Петербурга и Петроградскую сторону, расположен в непосредственной близости от Петропавловской крепости и по праву считается одним из самых красивейших мостов города. На сегодняшний день, после замены в 1967 году двукрылого разводного пролета на однокрылый, Троицкий мост стал обладать подъемной частью, пролет которой равен приблизительно 100 метрам. Общая длина моста достигает 582 метров, ширина - 24 метра. Он украшен прекрасными фонарями облегченной формы, огражден изящными решетками в стиле модерн и облицован гранитом. Общий силуэт моста отличается правильными пропорциями и архитектурной простотой.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3707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400800" y="914400"/>
            <a:ext cx="3754746" cy="7540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300" dirty="0">
                <a:solidFill>
                  <a:srgbClr val="4F271C">
                    <a:satMod val="130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  <a:cs typeface="+mj-cs"/>
              </a:rPr>
              <a:t>Троицкий мост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918857" y="4892634"/>
            <a:ext cx="461166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Times New Roman"/>
              </a:rPr>
              <a:t>Есть в Питере другое диво…</a:t>
            </a:r>
            <a:br>
              <a:rPr lang="ru-RU" b="1" dirty="0">
                <a:solidFill>
                  <a:schemeClr val="bg1"/>
                </a:solidFill>
                <a:latin typeface="Times New Roman"/>
              </a:rPr>
            </a:br>
            <a:r>
              <a:rPr lang="ru-RU" b="1" dirty="0">
                <a:solidFill>
                  <a:schemeClr val="bg1"/>
                </a:solidFill>
                <a:latin typeface="Times New Roman"/>
              </a:rPr>
              <a:t>Как это зрелище красиво!</a:t>
            </a:r>
            <a:br>
              <a:rPr lang="ru-RU" b="1" dirty="0">
                <a:solidFill>
                  <a:schemeClr val="bg1"/>
                </a:solidFill>
                <a:latin typeface="Times New Roman"/>
              </a:rPr>
            </a:br>
            <a:r>
              <a:rPr lang="ru-RU" b="1" dirty="0">
                <a:solidFill>
                  <a:schemeClr val="bg1"/>
                </a:solidFill>
                <a:latin typeface="Times New Roman"/>
              </a:rPr>
              <a:t>В определённый час ночной</a:t>
            </a:r>
            <a:br>
              <a:rPr lang="ru-RU" b="1" dirty="0">
                <a:solidFill>
                  <a:schemeClr val="bg1"/>
                </a:solidFill>
                <a:latin typeface="Times New Roman"/>
              </a:rPr>
            </a:br>
            <a:r>
              <a:rPr lang="ru-RU" b="1" dirty="0">
                <a:solidFill>
                  <a:schemeClr val="bg1"/>
                </a:solidFill>
                <a:latin typeface="Times New Roman"/>
              </a:rPr>
              <a:t>Мосты, что дремлют над Невой,</a:t>
            </a:r>
            <a:br>
              <a:rPr lang="ru-RU" b="1" dirty="0">
                <a:solidFill>
                  <a:schemeClr val="bg1"/>
                </a:solidFill>
                <a:latin typeface="Times New Roman"/>
              </a:rPr>
            </a:br>
            <a:r>
              <a:rPr lang="ru-RU" b="1" dirty="0">
                <a:solidFill>
                  <a:schemeClr val="bg1"/>
                </a:solidFill>
                <a:latin typeface="Times New Roman"/>
              </a:rPr>
              <a:t>Проснутся, тяжело вздохнут</a:t>
            </a:r>
            <a:br>
              <a:rPr lang="ru-RU" b="1" dirty="0">
                <a:solidFill>
                  <a:schemeClr val="bg1"/>
                </a:solidFill>
                <a:latin typeface="Times New Roman"/>
              </a:rPr>
            </a:br>
            <a:r>
              <a:rPr lang="ru-RU" b="1" dirty="0">
                <a:solidFill>
                  <a:schemeClr val="bg1"/>
                </a:solidFill>
                <a:latin typeface="Times New Roman"/>
              </a:rPr>
              <a:t>И к небу руки вознесут.</a:t>
            </a:r>
            <a:br>
              <a:rPr lang="ru-RU" b="1" dirty="0">
                <a:solidFill>
                  <a:schemeClr val="bg1"/>
                </a:solidFill>
                <a:latin typeface="Times New Roman"/>
              </a:rPr>
            </a:b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2443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G:\IMG_58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429496" y="1235034"/>
            <a:ext cx="436850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/>
              </a:rPr>
              <a:t>В широкой глади </a:t>
            </a:r>
            <a:r>
              <a:rPr lang="ru-RU" sz="2400" b="1" dirty="0" smtClean="0">
                <a:solidFill>
                  <a:schemeClr val="bg1"/>
                </a:solidFill>
                <a:latin typeface="Times New Roman"/>
              </a:rPr>
              <a:t>отражает</a:t>
            </a:r>
            <a:r>
              <a:rPr lang="ru-RU" sz="2400" b="1" dirty="0">
                <a:solidFill>
                  <a:schemeClr val="bg1"/>
                </a:solidFill>
                <a:latin typeface="Times New Roman"/>
              </a:rPr>
              <a:t/>
            </a:r>
            <a:br>
              <a:rPr lang="ru-RU" sz="2400" b="1" dirty="0">
                <a:solidFill>
                  <a:schemeClr val="bg1"/>
                </a:solidFill>
                <a:latin typeface="Times New Roman"/>
              </a:rPr>
            </a:br>
            <a:r>
              <a:rPr lang="ru-RU" sz="2400" b="1" dirty="0">
                <a:solidFill>
                  <a:schemeClr val="bg1"/>
                </a:solidFill>
                <a:latin typeface="Times New Roman"/>
              </a:rPr>
              <a:t>Нева сияние огней.</a:t>
            </a:r>
            <a:br>
              <a:rPr lang="ru-RU" sz="2400" b="1" dirty="0">
                <a:solidFill>
                  <a:schemeClr val="bg1"/>
                </a:solidFill>
                <a:latin typeface="Times New Roman"/>
              </a:rPr>
            </a:br>
            <a:r>
              <a:rPr lang="ru-RU" sz="2400" b="1" dirty="0">
                <a:solidFill>
                  <a:schemeClr val="bg1"/>
                </a:solidFill>
                <a:latin typeface="Times New Roman"/>
              </a:rPr>
              <a:t>И ни одна река планеты</a:t>
            </a:r>
            <a:br>
              <a:rPr lang="ru-RU" sz="2400" b="1" dirty="0">
                <a:solidFill>
                  <a:schemeClr val="bg1"/>
                </a:solidFill>
                <a:latin typeface="Times New Roman"/>
              </a:rPr>
            </a:br>
            <a:r>
              <a:rPr lang="ru-RU" sz="2400" b="1" dirty="0">
                <a:solidFill>
                  <a:schemeClr val="bg1"/>
                </a:solidFill>
                <a:latin typeface="Times New Roman"/>
              </a:rPr>
              <a:t>Не выдержит сравненья с ней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8745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G:\IMG_558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11284" y="3028208"/>
            <a:ext cx="337259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/>
              </a:rPr>
              <a:t>И </a:t>
            </a:r>
            <a:r>
              <a:rPr lang="ru-RU" sz="2000" b="1" dirty="0">
                <a:solidFill>
                  <a:schemeClr val="bg1"/>
                </a:solidFill>
                <a:latin typeface="Times New Roman"/>
              </a:rPr>
              <a:t>я уверена сейчас:</a:t>
            </a:r>
            <a:br>
              <a:rPr lang="ru-RU" sz="2000" b="1" dirty="0">
                <a:solidFill>
                  <a:schemeClr val="bg1"/>
                </a:solidFill>
                <a:latin typeface="Times New Roman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/>
              </a:rPr>
              <a:t>Ещё вернусь я, и не раз,</a:t>
            </a:r>
            <a:br>
              <a:rPr lang="ru-RU" sz="2000" b="1" dirty="0">
                <a:solidFill>
                  <a:schemeClr val="bg1"/>
                </a:solidFill>
                <a:latin typeface="Times New Roman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/>
              </a:rPr>
              <a:t>В чудесный город островов,</a:t>
            </a:r>
            <a:br>
              <a:rPr lang="ru-RU" sz="2000" b="1" dirty="0">
                <a:solidFill>
                  <a:schemeClr val="bg1"/>
                </a:solidFill>
                <a:latin typeface="Times New Roman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/>
              </a:rPr>
              <a:t>Каналов, разводных мостов,</a:t>
            </a:r>
            <a:br>
              <a:rPr lang="ru-RU" sz="2000" b="1" dirty="0">
                <a:solidFill>
                  <a:schemeClr val="bg1"/>
                </a:solidFill>
                <a:latin typeface="Times New Roman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/>
              </a:rPr>
              <a:t>Соборов, парков и дворцов,</a:t>
            </a:r>
            <a:br>
              <a:rPr lang="ru-RU" sz="2000" b="1" dirty="0">
                <a:solidFill>
                  <a:schemeClr val="bg1"/>
                </a:solidFill>
                <a:latin typeface="Times New Roman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/>
              </a:rPr>
              <a:t>Военных и речных судо</a:t>
            </a:r>
            <a:r>
              <a:rPr lang="ru-RU" b="1" dirty="0">
                <a:solidFill>
                  <a:schemeClr val="bg1"/>
                </a:solidFill>
                <a:latin typeface="Times New Roman"/>
              </a:rPr>
              <a:t>в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0424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Использованные источники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Репин </a:t>
            </a:r>
            <a:r>
              <a:rPr lang="ru-RU" dirty="0"/>
              <a:t>В</a:t>
            </a:r>
            <a:r>
              <a:rPr lang="ru-RU" dirty="0" smtClean="0"/>
              <a:t>. </a:t>
            </a:r>
            <a:r>
              <a:rPr lang="ru-RU" dirty="0" err="1" smtClean="0"/>
              <a:t>Д.,"</a:t>
            </a:r>
            <a:r>
              <a:rPr lang="ru-RU" dirty="0" err="1"/>
              <a:t>Мой</a:t>
            </a:r>
            <a:r>
              <a:rPr lang="ru-RU" dirty="0"/>
              <a:t> Петербург": http://www.stihi.ru/avtor/mor&amp;book=15#15</a:t>
            </a:r>
          </a:p>
          <a:p>
            <a:r>
              <a:rPr lang="ru-RU" dirty="0" smtClean="0"/>
              <a:t>Галич М.В., </a:t>
            </a:r>
            <a:r>
              <a:rPr lang="ru-RU" dirty="0"/>
              <a:t>"По Петербургу": http://www.stihi.ru/avtor/pol31546&amp;book=9#9</a:t>
            </a:r>
          </a:p>
          <a:p>
            <a:r>
              <a:rPr lang="ru-RU" dirty="0"/>
              <a:t>Валентин </a:t>
            </a:r>
            <a:r>
              <a:rPr lang="ru-RU" dirty="0" err="1"/>
              <a:t>Клементьев</a:t>
            </a:r>
            <a:r>
              <a:rPr lang="ru-RU" dirty="0"/>
              <a:t>, "Мой Санкт-Петербург": http://www.stihi.ru/avtor/buratino74&amp;book=11#11</a:t>
            </a:r>
          </a:p>
          <a:p>
            <a:r>
              <a:rPr lang="ru-RU" dirty="0"/>
              <a:t>Ольга Аникеева 2, "Петербургские акварели": http://www.stihi.ru/avtor/anika2&amp;book=1#1</a:t>
            </a:r>
          </a:p>
          <a:p>
            <a:r>
              <a:rPr lang="ru-RU" dirty="0"/>
              <a:t>Ирина </a:t>
            </a:r>
            <a:r>
              <a:rPr lang="ru-RU" dirty="0" err="1"/>
              <a:t>Корпусова</a:t>
            </a:r>
            <a:r>
              <a:rPr lang="ru-RU" dirty="0"/>
              <a:t>, "Ленинград-Петербург": http://www.stihi.ru/avtor/korpusova&amp;book=7#7</a:t>
            </a:r>
          </a:p>
          <a:p>
            <a:r>
              <a:rPr lang="ru-RU" dirty="0" smtClean="0"/>
              <a:t>Марина </a:t>
            </a:r>
            <a:r>
              <a:rPr lang="ru-RU" dirty="0"/>
              <a:t>Волкова, "Мой Петербург": http://www.stihi.ru/avtor/zvezdochka1&amp;book=21#21</a:t>
            </a:r>
          </a:p>
        </p:txBody>
      </p:sp>
    </p:spTree>
    <p:extLst>
      <p:ext uri="{BB962C8B-B14F-4D97-AF65-F5344CB8AC3E}">
        <p14:creationId xmlns:p14="http://schemas.microsoft.com/office/powerpoint/2010/main" val="150090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IMG_558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" y="688770"/>
            <a:ext cx="276695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b="1" dirty="0" smtClean="0"/>
              <a:t>Вот</a:t>
            </a:r>
            <a:r>
              <a:rPr lang="ru-RU" b="1" dirty="0"/>
              <a:t>, на пути явился нам,</a:t>
            </a:r>
            <a:br>
              <a:rPr lang="ru-RU" b="1" dirty="0"/>
            </a:br>
            <a:r>
              <a:rPr lang="ru-RU" b="1" dirty="0"/>
              <a:t>Спас-на-Крови, – чудесный храм,</a:t>
            </a:r>
            <a:br>
              <a:rPr lang="ru-RU" b="1" dirty="0"/>
            </a:br>
            <a:r>
              <a:rPr lang="ru-RU" b="1" dirty="0"/>
              <a:t>Который с головы до пят</a:t>
            </a:r>
            <a:br>
              <a:rPr lang="ru-RU" b="1" dirty="0"/>
            </a:br>
            <a:r>
              <a:rPr lang="ru-RU" b="1" dirty="0"/>
              <a:t>Одет в мозаичный наряд.</a:t>
            </a:r>
            <a:br>
              <a:rPr lang="ru-RU" b="1" dirty="0"/>
            </a:br>
            <a:r>
              <a:rPr lang="ru-RU" b="1" dirty="0"/>
              <a:t>Под сердцем место он хранит,</a:t>
            </a:r>
            <a:br>
              <a:rPr lang="ru-RU" b="1" dirty="0"/>
            </a:br>
            <a:r>
              <a:rPr lang="ru-RU" b="1" dirty="0"/>
              <a:t>Где Александр II убит.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5671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Храм Спаса на Крови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68506" y="1924237"/>
            <a:ext cx="10515600" cy="435133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smtClean="0"/>
              <a:t>Мемориальный православный Храм Спаса на Крови - очень красочная историческая достопримечательность города. Храм построен на пожертвования на том месте, где было совершено смертельное покушение на императора Александра II. В историческом центре, прямо посреди городского пейзажа, перед взором туристов внезапно возникает церковь с огромными разноцветными куполами, сложной мозаикой и резьбой. Этот самобытный шедевр древнерусской архитектуры, сильно напоминающий московский Собор Василия Блаженного, сегодня является музеем. Рядом с ним находится площадь Марсово поле и Михайловский сад.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2517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4144" y="274639"/>
            <a:ext cx="9997440" cy="544758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4F271C">
                    <a:satMod val="130000"/>
                  </a:srgbClr>
                </a:solidFill>
              </a:rPr>
              <a:t>Храм Спаса на Крови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G:\IMG_559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52" y="1045030"/>
            <a:ext cx="11946577" cy="5812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9004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27" y="130629"/>
            <a:ext cx="11994078" cy="6602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3247" y="261258"/>
            <a:ext cx="7623957" cy="1900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8073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Петропавловская крепость.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smtClean="0"/>
              <a:t>Окруженная водой Петропавловская крепость — еще одна интересная достопримечательность Петербурга. Крепость была основана на острове вдоль реки Невы, чтобы защитить город в  начале 18-ого столетия. Здесь можно окунуться в историю Санкт-Петербурга через многочисленные здания и памятники, расположенные среди высоких защитных стен. Петропавловский собор — центральное сооружение, находящееся во власти башни высотой в 123 метра. Другие внушительные здания на острове — Музей Истории и Великокняжеская усыпальница. Зеленые парки создают великолепную атмосферу для прогулок. Вы будете очарованы барочной архитектурой собора, его историей и красотой окружающей природы.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9510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G:\IMG_586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81891" y="4453247"/>
            <a:ext cx="41625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Times New Roman"/>
              </a:rPr>
              <a:t>Ветра вой и волн свирепость,</a:t>
            </a:r>
            <a:br>
              <a:rPr lang="ru-RU" sz="2000" b="1" dirty="0">
                <a:solidFill>
                  <a:schemeClr val="bg1"/>
                </a:solidFill>
                <a:latin typeface="Times New Roman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/>
              </a:rPr>
              <a:t>Всё </a:t>
            </a:r>
            <a:r>
              <a:rPr lang="ru-RU" sz="2000" b="1" dirty="0" err="1">
                <a:solidFill>
                  <a:schemeClr val="bg1"/>
                </a:solidFill>
                <a:latin typeface="Times New Roman"/>
              </a:rPr>
              <a:t>видала</a:t>
            </a:r>
            <a:r>
              <a:rPr lang="ru-RU" sz="2000" b="1" dirty="0">
                <a:solidFill>
                  <a:schemeClr val="bg1"/>
                </a:solidFill>
                <a:latin typeface="Times New Roman"/>
              </a:rPr>
              <a:t>, всё снесла</a:t>
            </a:r>
            <a:br>
              <a:rPr lang="ru-RU" sz="2000" b="1" dirty="0">
                <a:solidFill>
                  <a:schemeClr val="bg1"/>
                </a:solidFill>
                <a:latin typeface="Times New Roman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/>
              </a:rPr>
              <a:t>Петропавловская крепость, </a:t>
            </a:r>
            <a:br>
              <a:rPr lang="ru-RU" sz="2000" b="1" dirty="0">
                <a:solidFill>
                  <a:schemeClr val="bg1"/>
                </a:solidFill>
                <a:latin typeface="Times New Roman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/>
              </a:rPr>
              <a:t>Тучи рвущая игла.....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9912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630" y="178130"/>
            <a:ext cx="12061370" cy="659080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994566" y="1021278"/>
            <a:ext cx="4963887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300" dirty="0">
                <a:solidFill>
                  <a:srgbClr val="4F271C">
                    <a:satMod val="130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  <a:cs typeface="+mj-cs"/>
              </a:rPr>
              <a:t>Казанский собор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0156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348</TotalTime>
  <Words>959</Words>
  <Application>Microsoft Office PowerPoint</Application>
  <PresentationFormat>Произвольный</PresentationFormat>
  <Paragraphs>57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29</vt:i4>
      </vt:variant>
    </vt:vector>
  </HeadingPairs>
  <TitlesOfParts>
    <vt:vector size="31" baseType="lpstr">
      <vt:lpstr>Солнцестояние</vt:lpstr>
      <vt:lpstr>Бумажная</vt:lpstr>
      <vt:lpstr>Путешествие в Санкт-Петербург  Карташова Марина ученица 5 А класса МБОУ «СОШ № 90»</vt:lpstr>
      <vt:lpstr>Презентация PowerPoint</vt:lpstr>
      <vt:lpstr>Презентация PowerPoint</vt:lpstr>
      <vt:lpstr>Храм Спаса на Крови </vt:lpstr>
      <vt:lpstr>Храм Спаса на Крови </vt:lpstr>
      <vt:lpstr>Презентация PowerPoint</vt:lpstr>
      <vt:lpstr>Петропавловская крепость.</vt:lpstr>
      <vt:lpstr>Презентация PowerPoint</vt:lpstr>
      <vt:lpstr>Презентация PowerPoint</vt:lpstr>
      <vt:lpstr>Казанский собор.</vt:lpstr>
      <vt:lpstr>Презентация PowerPoint</vt:lpstr>
      <vt:lpstr>Презентация PowerPoint</vt:lpstr>
      <vt:lpstr>Государственный Эрмитаж</vt:lpstr>
      <vt:lpstr>Презентация PowerPoint</vt:lpstr>
      <vt:lpstr>Русский музей</vt:lpstr>
      <vt:lpstr>Презентация PowerPoint</vt:lpstr>
      <vt:lpstr>Презентация PowerPoint</vt:lpstr>
      <vt:lpstr>Михайловский замок</vt:lpstr>
      <vt:lpstr>Михайловский замок</vt:lpstr>
      <vt:lpstr>Презентация PowerPoint</vt:lpstr>
      <vt:lpstr>Крейсер «Аврора»</vt:lpstr>
      <vt:lpstr>Презентация PowerPoint</vt:lpstr>
      <vt:lpstr>Большой Обуховский Вантовый мост.</vt:lpstr>
      <vt:lpstr>Презентация PowerPoint</vt:lpstr>
      <vt:lpstr>Троицкий мост</vt:lpstr>
      <vt:lpstr>Презентация PowerPoint</vt:lpstr>
      <vt:lpstr>Презентация PowerPoint</vt:lpstr>
      <vt:lpstr>Презентация PowerPoint</vt:lpstr>
      <vt:lpstr>Использованные источники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Путешествия в город Санкт-Петербург</dc:title>
  <dc:creator>user</dc:creator>
  <cp:lastModifiedBy>111</cp:lastModifiedBy>
  <cp:revision>32</cp:revision>
  <cp:lastPrinted>2015-10-25T15:17:45Z</cp:lastPrinted>
  <dcterms:created xsi:type="dcterms:W3CDTF">2015-10-25T14:28:26Z</dcterms:created>
  <dcterms:modified xsi:type="dcterms:W3CDTF">2015-11-05T08:15:37Z</dcterms:modified>
</cp:coreProperties>
</file>