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74" r:id="rId4"/>
    <p:sldId id="259" r:id="rId5"/>
    <p:sldId id="276" r:id="rId6"/>
    <p:sldId id="258" r:id="rId7"/>
    <p:sldId id="275" r:id="rId8"/>
    <p:sldId id="286" r:id="rId9"/>
    <p:sldId id="287" r:id="rId10"/>
    <p:sldId id="288" r:id="rId11"/>
    <p:sldId id="289" r:id="rId12"/>
    <p:sldId id="290" r:id="rId13"/>
    <p:sldId id="291" r:id="rId14"/>
    <p:sldId id="260" r:id="rId15"/>
    <p:sldId id="278" r:id="rId16"/>
    <p:sldId id="261" r:id="rId17"/>
    <p:sldId id="262" r:id="rId18"/>
    <p:sldId id="263" r:id="rId19"/>
    <p:sldId id="264" r:id="rId20"/>
    <p:sldId id="265" r:id="rId21"/>
    <p:sldId id="285" r:id="rId22"/>
    <p:sldId id="279" r:id="rId23"/>
    <p:sldId id="267" r:id="rId24"/>
    <p:sldId id="268" r:id="rId25"/>
    <p:sldId id="269" r:id="rId26"/>
    <p:sldId id="280" r:id="rId27"/>
    <p:sldId id="281" r:id="rId28"/>
    <p:sldId id="273" r:id="rId29"/>
    <p:sldId id="277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CE0A-129B-463E-ABB7-273BA11AA767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08C3AEF-DEC5-4446-81AD-36DB3484E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CE0A-129B-463E-ABB7-273BA11AA767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3AEF-DEC5-4446-81AD-36DB3484E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CE0A-129B-463E-ABB7-273BA11AA767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3AEF-DEC5-4446-81AD-36DB3484E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CE0A-129B-463E-ABB7-273BA11AA767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808C3AEF-DEC5-4446-81AD-36DB3484E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CE0A-129B-463E-ABB7-273BA11AA767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3AEF-DEC5-4446-81AD-36DB3484E0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CE0A-129B-463E-ABB7-273BA11AA767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3AEF-DEC5-4446-81AD-36DB3484E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CE0A-129B-463E-ABB7-273BA11AA767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808C3AEF-DEC5-4446-81AD-36DB3484E0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CE0A-129B-463E-ABB7-273BA11AA767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3AEF-DEC5-4446-81AD-36DB3484E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CE0A-129B-463E-ABB7-273BA11AA767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3AEF-DEC5-4446-81AD-36DB3484E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CE0A-129B-463E-ABB7-273BA11AA767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3AEF-DEC5-4446-81AD-36DB3484E0E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CE0A-129B-463E-ABB7-273BA11AA767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8C3AEF-DEC5-4446-81AD-36DB3484E0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32AFCE0A-129B-463E-ABB7-273BA11AA767}" type="datetimeFigureOut">
              <a:rPr lang="ru-RU" smtClean="0"/>
              <a:pPr/>
              <a:t>27.10.2015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08C3AEF-DEC5-4446-81AD-36DB3484E0E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anapa-turist.ru/" TargetMode="External"/><Relationship Id="rId4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4.jpeg"/><Relationship Id="rId4" Type="http://schemas.openxmlformats.org/officeDocument/2006/relationships/image" Target="../media/image6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6.jpeg"/><Relationship Id="rId4" Type="http://schemas.openxmlformats.org/officeDocument/2006/relationships/image" Target="../media/image75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7158" y="642918"/>
            <a:ext cx="8458200" cy="91440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/>
              <a:t>Я – Артем Прокофьев, </a:t>
            </a:r>
          </a:p>
          <a:p>
            <a:pPr algn="ctr"/>
            <a:r>
              <a:rPr lang="ru-RU" sz="4000" b="1" dirty="0" smtClean="0"/>
              <a:t>ученик 6а класса МБОУ «СОШ №89»</a:t>
            </a:r>
            <a:endParaRPr lang="ru-RU" sz="4000" b="1" dirty="0"/>
          </a:p>
        </p:txBody>
      </p:sp>
      <p:pic>
        <p:nvPicPr>
          <p:cNvPr id="1026" name="Picture 2" descr="F:\уса\P1070722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10058400" y="-7543800"/>
            <a:ext cx="7200000" cy="5400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Подзаголовок 2"/>
          <p:cNvSpPr txBox="1">
            <a:spLocks/>
          </p:cNvSpPr>
          <p:nvPr/>
        </p:nvSpPr>
        <p:spPr>
          <a:xfrm>
            <a:off x="4646240" y="4077072"/>
            <a:ext cx="3454152" cy="914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shade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4644008" y="4869160"/>
            <a:ext cx="4499992" cy="914400"/>
          </a:xfrm>
          <a:prstGeom prst="rect">
            <a:avLst/>
          </a:prstGeom>
        </p:spPr>
        <p:txBody>
          <a:bodyPr vert="horz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 2"/>
              <a:buNone/>
              <a:tabLst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shade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Участвую в номинации: </a:t>
            </a:r>
            <a:r>
              <a:rPr kumimoji="0" lang="ru-RU" sz="4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«Дневник путешественника»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" name="Picture 2" descr="E:\д.р. темы_14\P11408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772816"/>
            <a:ext cx="3442534" cy="4590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F:\кита1-12\P10706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332656"/>
            <a:ext cx="3663858" cy="20609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1" name="Picture 3" descr="F:\кита1-12\P10707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48264" y="2708920"/>
            <a:ext cx="2012423" cy="35776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3" name="Picture 5" descr="F:\кита1-12\P1100234.JPG"/>
          <p:cNvPicPr>
            <a:picLocks noChangeAspect="1" noChangeArrowheads="1"/>
          </p:cNvPicPr>
          <p:nvPr/>
        </p:nvPicPr>
        <p:blipFill>
          <a:blip r:embed="rId4" cstate="print"/>
          <a:srcRect l="7009" t="11566" r="7478"/>
          <a:stretch>
            <a:fillRect/>
          </a:stretch>
        </p:blipFill>
        <p:spPr bwMode="auto">
          <a:xfrm>
            <a:off x="4860032" y="2924944"/>
            <a:ext cx="2122559" cy="29266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179512" y="188640"/>
            <a:ext cx="626469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Недалеко </a:t>
            </a:r>
            <a:r>
              <a:rPr lang="ru-RU" b="1" dirty="0" smtClean="0"/>
              <a:t>от </a:t>
            </a:r>
            <a:r>
              <a:rPr lang="ru-RU" b="1" dirty="0" err="1" smtClean="0">
                <a:solidFill>
                  <a:srgbClr val="0070C0"/>
                </a:solidFill>
              </a:rPr>
              <a:t>Саньи</a:t>
            </a:r>
            <a:r>
              <a:rPr lang="ru-RU" b="1" dirty="0" smtClean="0">
                <a:solidFill>
                  <a:srgbClr val="0070C0"/>
                </a:solidFill>
              </a:rPr>
              <a:t> </a:t>
            </a:r>
            <a:r>
              <a:rPr lang="ru-RU" dirty="0" smtClean="0"/>
              <a:t>(это курортная зона, южная</a:t>
            </a:r>
          </a:p>
          <a:p>
            <a:r>
              <a:rPr lang="ru-RU" dirty="0" smtClean="0"/>
              <a:t> часть острова </a:t>
            </a:r>
            <a:r>
              <a:rPr lang="ru-RU" dirty="0" err="1" smtClean="0"/>
              <a:t>Хайнань</a:t>
            </a:r>
            <a:r>
              <a:rPr lang="ru-RU" dirty="0" smtClean="0"/>
              <a:t>) есть парк, называемый</a:t>
            </a:r>
          </a:p>
          <a:p>
            <a:r>
              <a:rPr lang="ru-RU" dirty="0" smtClean="0"/>
              <a:t> «Край света». Его главная достопримечательность</a:t>
            </a:r>
          </a:p>
          <a:p>
            <a:r>
              <a:rPr lang="ru-RU" dirty="0" smtClean="0"/>
              <a:t> — разбросанные хаотичным образом огромные</a:t>
            </a:r>
          </a:p>
          <a:p>
            <a:r>
              <a:rPr lang="ru-RU" dirty="0" smtClean="0"/>
              <a:t> морские валуны на побережье. Некоторые из них причудливо выступают из моря. </a:t>
            </a:r>
            <a:r>
              <a:rPr lang="ru-RU" b="1" i="1" dirty="0" smtClean="0"/>
              <a:t>Остров </a:t>
            </a:r>
            <a:r>
              <a:rPr lang="ru-RU" b="1" i="1" dirty="0" err="1" smtClean="0"/>
              <a:t>Хайнань</a:t>
            </a:r>
            <a:endParaRPr lang="ru-RU" b="1" i="1" dirty="0" smtClean="0"/>
          </a:p>
          <a:p>
            <a:r>
              <a:rPr lang="ru-RU" b="1" i="1" dirty="0" smtClean="0"/>
              <a:t> </a:t>
            </a:r>
            <a:r>
              <a:rPr lang="ru-RU" i="1" u="sng" dirty="0" smtClean="0"/>
              <a:t>расположен в Восточной Азии, является самой</a:t>
            </a:r>
          </a:p>
          <a:p>
            <a:r>
              <a:rPr lang="ru-RU" i="1" u="sng" dirty="0" smtClean="0"/>
              <a:t> маленькой провинцией Китая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Население</a:t>
            </a:r>
            <a:r>
              <a:rPr lang="ru-RU" i="1" dirty="0" smtClean="0"/>
              <a:t>: </a:t>
            </a:r>
            <a:r>
              <a:rPr lang="ru-RU" i="1" u="sng" dirty="0" smtClean="0"/>
              <a:t>около 8,2 миллиона человек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Важные города</a:t>
            </a:r>
            <a:r>
              <a:rPr lang="ru-RU" i="1" dirty="0" smtClean="0"/>
              <a:t>: </a:t>
            </a:r>
            <a:r>
              <a:rPr lang="ru-RU" i="1" dirty="0" err="1" smtClean="0"/>
              <a:t>Хайкоу</a:t>
            </a:r>
            <a:r>
              <a:rPr lang="ru-RU" i="1" dirty="0" smtClean="0"/>
              <a:t>, </a:t>
            </a:r>
            <a:r>
              <a:rPr lang="ru-RU" i="1" dirty="0" err="1" smtClean="0"/>
              <a:t>Санья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Главный храм</a:t>
            </a:r>
            <a:r>
              <a:rPr lang="ru-RU" i="1" dirty="0" smtClean="0"/>
              <a:t>: храм Пяти хранителей,</a:t>
            </a:r>
          </a:p>
          <a:p>
            <a:r>
              <a:rPr lang="ru-RU" i="1" dirty="0" smtClean="0"/>
              <a:t> воздвигнутый в честь династий </a:t>
            </a:r>
            <a:r>
              <a:rPr lang="ru-RU" i="1" dirty="0" err="1" smtClean="0"/>
              <a:t>Танг</a:t>
            </a:r>
            <a:r>
              <a:rPr lang="ru-RU" i="1" dirty="0" smtClean="0"/>
              <a:t> и </a:t>
            </a:r>
            <a:r>
              <a:rPr lang="ru-RU" i="1" dirty="0" err="1" smtClean="0"/>
              <a:t>Сонг</a:t>
            </a:r>
            <a:r>
              <a:rPr lang="ru-RU" i="1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Крупный Центр буддизма</a:t>
            </a:r>
            <a:r>
              <a:rPr lang="ru-RU" i="1" dirty="0" smtClean="0"/>
              <a:t>: Центр «</a:t>
            </a:r>
            <a:r>
              <a:rPr lang="ru-RU" i="1" dirty="0" err="1" smtClean="0"/>
              <a:t>Наньшань</a:t>
            </a:r>
            <a:r>
              <a:rPr lang="ru-RU" i="1" dirty="0" smtClean="0"/>
              <a:t>»</a:t>
            </a:r>
          </a:p>
          <a:p>
            <a:r>
              <a:rPr lang="ru-RU" i="1" dirty="0" smtClean="0"/>
              <a:t>, здесь находится статуя Будды, которая </a:t>
            </a:r>
          </a:p>
          <a:p>
            <a:r>
              <a:rPr lang="ru-RU" i="1" dirty="0" smtClean="0"/>
              <a:t>занесена в Книгу рекордов Гиннеса, как </a:t>
            </a:r>
          </a:p>
          <a:p>
            <a:r>
              <a:rPr lang="ru-RU" i="1" dirty="0" smtClean="0"/>
              <a:t>самое большое в Азии сотворение из </a:t>
            </a:r>
          </a:p>
          <a:p>
            <a:r>
              <a:rPr lang="ru-RU" i="1" dirty="0" smtClean="0"/>
              <a:t>цельного золота.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b="1" i="1" dirty="0" smtClean="0"/>
              <a:t>Основные развлечения</a:t>
            </a:r>
            <a:r>
              <a:rPr lang="ru-RU" i="1" dirty="0" smtClean="0"/>
              <a:t>: </a:t>
            </a:r>
            <a:r>
              <a:rPr lang="ru-RU" i="1" dirty="0" err="1" smtClean="0"/>
              <a:t>дайвинг</a:t>
            </a:r>
            <a:r>
              <a:rPr lang="ru-RU" i="1" dirty="0" smtClean="0"/>
              <a:t>, экскурсии</a:t>
            </a:r>
          </a:p>
          <a:p>
            <a:r>
              <a:rPr lang="ru-RU" i="1" dirty="0" smtClean="0"/>
              <a:t> в заповедные места, гольф, водные лыжи,</a:t>
            </a:r>
          </a:p>
          <a:p>
            <a:r>
              <a:rPr lang="ru-RU" i="1" dirty="0" smtClean="0"/>
              <a:t> участие в театрализованных представлениях, </a:t>
            </a:r>
          </a:p>
          <a:p>
            <a:r>
              <a:rPr lang="ru-RU" i="1" dirty="0" smtClean="0"/>
              <a:t>скутеры, путешествия к древним храмам, серфинг, термальные источники.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686800" cy="8382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ТАйланд-2015г.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Picture 6" descr="E:\Тайланд_15\инга\P1170474.JPG"/>
          <p:cNvPicPr>
            <a:picLocks noChangeAspect="1" noChangeArrowheads="1"/>
          </p:cNvPicPr>
          <p:nvPr/>
        </p:nvPicPr>
        <p:blipFill>
          <a:blip r:embed="rId2" cstate="print"/>
          <a:srcRect l="3922" t="12202" b="9360"/>
          <a:stretch>
            <a:fillRect/>
          </a:stretch>
        </p:blipFill>
        <p:spPr bwMode="auto">
          <a:xfrm>
            <a:off x="3635896" y="260648"/>
            <a:ext cx="5292080" cy="32403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79512" y="1412776"/>
            <a:ext cx="33123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Королевство </a:t>
            </a:r>
            <a:r>
              <a:rPr lang="ru-RU" b="1" dirty="0" err="1" smtClean="0"/>
              <a:t>Тайланд</a:t>
            </a:r>
            <a:r>
              <a:rPr lang="ru-RU" dirty="0" smtClean="0"/>
              <a:t> (известное до 1939 года как Сиам) – единственная страна в Юго-Восточной Азии, не подвергшаяся европейской колонизации.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1520" y="3212976"/>
            <a:ext cx="889248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1913 г</a:t>
            </a:r>
            <a:r>
              <a:rPr lang="ru-RU" dirty="0" smtClean="0"/>
              <a:t>. были введены </a:t>
            </a:r>
          </a:p>
          <a:p>
            <a:r>
              <a:rPr lang="ru-RU" dirty="0" smtClean="0"/>
              <a:t>фамилии, до этого все тайцы имели только имена.</a:t>
            </a:r>
          </a:p>
          <a:p>
            <a:r>
              <a:rPr lang="ru-RU" dirty="0" smtClean="0"/>
              <a:t>Во время Первой Мировой войны </a:t>
            </a:r>
            <a:r>
              <a:rPr lang="ru-RU" dirty="0" err="1" smtClean="0"/>
              <a:t>Тайланд</a:t>
            </a:r>
            <a:r>
              <a:rPr lang="ru-RU" dirty="0" smtClean="0"/>
              <a:t> сначала держал нейтралитет, а потом стал выступать против Германии.</a:t>
            </a:r>
          </a:p>
          <a:p>
            <a:r>
              <a:rPr lang="ru-RU" b="1" dirty="0" smtClean="0"/>
              <a:t>В 1932 году </a:t>
            </a:r>
            <a:r>
              <a:rPr lang="ru-RU" dirty="0" smtClean="0"/>
              <a:t>Народная партия осуществила государственный переворот, в результате которого была сильно уменьшена власть короля и установилась конституционная монархия во главе с премьер-министром.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5229200"/>
            <a:ext cx="85689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1939 </a:t>
            </a:r>
            <a:r>
              <a:rPr lang="ru-RU" dirty="0" smtClean="0"/>
              <a:t>г. страна стала официально называться «Таиланд», до этого – Сиам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51520" y="5589240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 декабре </a:t>
            </a:r>
            <a:r>
              <a:rPr lang="ru-RU" b="1" dirty="0" smtClean="0"/>
              <a:t>1946 г.</a:t>
            </a:r>
            <a:r>
              <a:rPr lang="ru-RU" dirty="0" smtClean="0"/>
              <a:t> страна принята в ООН. В этом же году новым королем становиться </a:t>
            </a:r>
            <a:r>
              <a:rPr lang="ru-RU" dirty="0" err="1" smtClean="0"/>
              <a:t>Пхумипон</a:t>
            </a:r>
            <a:r>
              <a:rPr lang="ru-RU" dirty="0" smtClean="0"/>
              <a:t> </a:t>
            </a:r>
            <a:r>
              <a:rPr lang="ru-RU" dirty="0" err="1" smtClean="0"/>
              <a:t>Адульядет</a:t>
            </a:r>
            <a:r>
              <a:rPr lang="ru-RU" dirty="0" smtClean="0"/>
              <a:t> – Рама 9, который вошел в историю </a:t>
            </a:r>
            <a:r>
              <a:rPr lang="ru-RU" dirty="0" err="1" smtClean="0"/>
              <a:t>Тайланда</a:t>
            </a:r>
            <a:r>
              <a:rPr lang="ru-RU" dirty="0" smtClean="0"/>
              <a:t>, как самый </a:t>
            </a:r>
            <a:r>
              <a:rPr lang="ru-RU" dirty="0" err="1" smtClean="0"/>
              <a:t>долгоправящий</a:t>
            </a:r>
            <a:r>
              <a:rPr lang="ru-RU" dirty="0" smtClean="0"/>
              <a:t> монарх в мире.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38200"/>
          </a:xfrm>
        </p:spPr>
        <p:txBody>
          <a:bodyPr/>
          <a:lstStyle/>
          <a:p>
            <a:r>
              <a:rPr lang="ru-RU" dirty="0" err="1" smtClean="0">
                <a:solidFill>
                  <a:srgbClr val="FF0000"/>
                </a:solidFill>
              </a:rPr>
              <a:t>Тайланд</a:t>
            </a:r>
            <a:r>
              <a:rPr lang="ru-RU" dirty="0" smtClean="0">
                <a:solidFill>
                  <a:srgbClr val="FF0000"/>
                </a:solidFill>
              </a:rPr>
              <a:t> -2015г.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54461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1800" dirty="0" smtClean="0"/>
              <a:t>В 70-е годы начал развиваться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    туристический бизнес. Первыми 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    туристами стали бывшие американские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    солдаты, их семьи и друзья. После 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    войны они вернулись в так 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    полюбившиеся им места: </a:t>
            </a:r>
            <a:r>
              <a:rPr lang="ru-RU" sz="1800" dirty="0" err="1" smtClean="0"/>
              <a:t>Паттайю</a:t>
            </a:r>
            <a:r>
              <a:rPr lang="ru-RU" sz="1800" dirty="0" smtClean="0"/>
              <a:t>, </a:t>
            </a:r>
            <a:r>
              <a:rPr lang="ru-RU" sz="1800" dirty="0" err="1" smtClean="0"/>
              <a:t>Районг</a:t>
            </a:r>
            <a:endParaRPr lang="ru-RU" sz="1800" dirty="0" smtClean="0"/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     и </a:t>
            </a:r>
            <a:r>
              <a:rPr lang="ru-RU" sz="1800" dirty="0" err="1" smtClean="0"/>
              <a:t>Корат</a:t>
            </a:r>
            <a:r>
              <a:rPr lang="ru-RU" sz="1800" dirty="0" smtClean="0"/>
              <a:t>.</a:t>
            </a:r>
          </a:p>
          <a:p>
            <a:pPr>
              <a:spcBef>
                <a:spcPts val="0"/>
              </a:spcBef>
            </a:pPr>
            <a:r>
              <a:rPr lang="ru-RU" sz="1800" dirty="0" smtClean="0"/>
              <a:t>В 80-е правительство решило активно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     развивать туризм, для чего выделило 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     средства для постройки дорог и 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     другой инфраструктуры на </a:t>
            </a:r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     некоторых курортах: </a:t>
            </a:r>
            <a:r>
              <a:rPr lang="ru-RU" sz="1800" dirty="0" err="1" smtClean="0"/>
              <a:t>Пхукет</a:t>
            </a:r>
            <a:endParaRPr lang="ru-RU" sz="1800" dirty="0" smtClean="0"/>
          </a:p>
          <a:p>
            <a:pPr>
              <a:spcBef>
                <a:spcPts val="0"/>
              </a:spcBef>
              <a:buNone/>
            </a:pPr>
            <a:r>
              <a:rPr lang="ru-RU" sz="1800" dirty="0" smtClean="0"/>
              <a:t>      </a:t>
            </a:r>
            <a:r>
              <a:rPr lang="ru-RU" sz="1800" dirty="0" err="1" smtClean="0"/>
              <a:t>Самуи</a:t>
            </a:r>
            <a:r>
              <a:rPr lang="ru-RU" sz="1800" dirty="0" smtClean="0"/>
              <a:t> и других.</a:t>
            </a:r>
          </a:p>
          <a:p>
            <a:endParaRPr lang="ru-RU" dirty="0"/>
          </a:p>
        </p:txBody>
      </p:sp>
      <p:pic>
        <p:nvPicPr>
          <p:cNvPr id="2050" name="Picture 2" descr="E:\Тайланд_15\инга\P1170455.JPG"/>
          <p:cNvPicPr>
            <a:picLocks noChangeAspect="1" noChangeArrowheads="1"/>
          </p:cNvPicPr>
          <p:nvPr/>
        </p:nvPicPr>
        <p:blipFill>
          <a:blip r:embed="rId2" cstate="print"/>
          <a:srcRect l="5043" r="7552" b="8112"/>
          <a:stretch>
            <a:fillRect/>
          </a:stretch>
        </p:blipFill>
        <p:spPr bwMode="auto">
          <a:xfrm>
            <a:off x="6084168" y="260648"/>
            <a:ext cx="2736304" cy="21574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E:\Тайланд_15\инга\P1170460.JPG"/>
          <p:cNvPicPr>
            <a:picLocks noChangeAspect="1" noChangeArrowheads="1"/>
          </p:cNvPicPr>
          <p:nvPr/>
        </p:nvPicPr>
        <p:blipFill>
          <a:blip r:embed="rId3" cstate="print"/>
          <a:srcRect t="35040" r="15320" b="10453"/>
          <a:stretch>
            <a:fillRect/>
          </a:stretch>
        </p:blipFill>
        <p:spPr bwMode="auto">
          <a:xfrm>
            <a:off x="4788024" y="4653136"/>
            <a:ext cx="4176464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E:\Тайланд_15\инга\P1170463.JPG"/>
          <p:cNvPicPr>
            <a:picLocks noChangeAspect="1" noChangeArrowheads="1"/>
          </p:cNvPicPr>
          <p:nvPr/>
        </p:nvPicPr>
        <p:blipFill>
          <a:blip r:embed="rId4" cstate="print"/>
          <a:srcRect t="16164" r="9078" b="8404"/>
          <a:stretch>
            <a:fillRect/>
          </a:stretch>
        </p:blipFill>
        <p:spPr bwMode="auto">
          <a:xfrm>
            <a:off x="5464385" y="2492896"/>
            <a:ext cx="3356087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395536" y="4869160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Одной из достопримечательностей островов  Пи-Пи Дон и Пи-Пи-Лей, это бухта Майя </a:t>
            </a:r>
            <a:r>
              <a:rPr lang="ru-RU" dirty="0" err="1" smtClean="0"/>
              <a:t>бэй</a:t>
            </a:r>
            <a:r>
              <a:rPr lang="ru-RU" dirty="0" smtClean="0"/>
              <a:t>, где снимался легендарный фильм «Пляж» с молодым Леонардо </a:t>
            </a:r>
            <a:r>
              <a:rPr lang="ru-RU" dirty="0" err="1" smtClean="0"/>
              <a:t>Ди</a:t>
            </a:r>
            <a:r>
              <a:rPr lang="ru-RU" dirty="0" smtClean="0"/>
              <a:t> </a:t>
            </a:r>
            <a:r>
              <a:rPr lang="ru-RU" dirty="0" err="1" smtClean="0"/>
              <a:t>Каприо</a:t>
            </a:r>
            <a:r>
              <a:rPr lang="ru-RU" dirty="0" smtClean="0"/>
              <a:t> в главной роли.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2015 г. ТАЙЛАНД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026" name="Picture 2" descr="E:\Тайланд_15\инга\P11702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240" y="260648"/>
            <a:ext cx="2214119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 descr="E:\Тайланд_15\инга\P11703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3573016"/>
            <a:ext cx="3851920" cy="28889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1" name="Picture 7" descr="E:\Тайланд_15\инга\P1170523.JPG"/>
          <p:cNvPicPr>
            <a:picLocks noChangeAspect="1" noChangeArrowheads="1"/>
          </p:cNvPicPr>
          <p:nvPr/>
        </p:nvPicPr>
        <p:blipFill>
          <a:blip r:embed="rId4" cstate="print"/>
          <a:srcRect l="26209" r="17233"/>
          <a:stretch>
            <a:fillRect/>
          </a:stretch>
        </p:blipFill>
        <p:spPr bwMode="auto">
          <a:xfrm>
            <a:off x="4488193" y="332656"/>
            <a:ext cx="2172039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179512" y="1124744"/>
            <a:ext cx="4896544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/>
              <a:t>Религия- </a:t>
            </a:r>
            <a:r>
              <a:rPr lang="ru-RU" sz="2000" dirty="0" smtClean="0"/>
              <a:t>государственной религией является буддизм, который исповедует более 94% населения. В </a:t>
            </a:r>
            <a:r>
              <a:rPr lang="ru-RU" sz="2000" dirty="0" err="1" smtClean="0"/>
              <a:t>Тайланде</a:t>
            </a:r>
            <a:r>
              <a:rPr lang="ru-RU" sz="2000" dirty="0" smtClean="0"/>
              <a:t> </a:t>
            </a:r>
          </a:p>
          <a:p>
            <a:r>
              <a:rPr lang="ru-RU" sz="2000" dirty="0" smtClean="0"/>
              <a:t>живут также мусульмане, христиане, индуисты, сикхи. В соответствии с конституцией король является покровителем и защитником всех религий.</a:t>
            </a:r>
            <a:br>
              <a:rPr lang="ru-RU" sz="2000" dirty="0" smtClean="0"/>
            </a:br>
            <a:r>
              <a:rPr lang="ru-RU" sz="2000" b="1" dirty="0" smtClean="0"/>
              <a:t>Местное население </a:t>
            </a:r>
            <a:r>
              <a:rPr lang="ru-RU" sz="2000" dirty="0" smtClean="0"/>
              <a:t>отличается радушием, одной из причин которого является религия, которая предписывает человеку быть неагрессивным, доброжелательным и терпимым.</a:t>
            </a:r>
          </a:p>
          <a:p>
            <a:r>
              <a:rPr lang="ru-RU" sz="2000" b="1" dirty="0" smtClean="0"/>
              <a:t>Достопримечательности: </a:t>
            </a:r>
            <a:r>
              <a:rPr lang="ru-RU" sz="2000" dirty="0" smtClean="0"/>
              <a:t>Монастыри </a:t>
            </a:r>
            <a:r>
              <a:rPr lang="ru-RU" sz="2000" dirty="0" err="1" smtClean="0"/>
              <a:t>Тайланда</a:t>
            </a:r>
            <a:r>
              <a:rPr lang="ru-RU" sz="2000" dirty="0" smtClean="0"/>
              <a:t>, зоопарк </a:t>
            </a:r>
            <a:r>
              <a:rPr lang="ru-RU" sz="2000" dirty="0" err="1" smtClean="0"/>
              <a:t>Тайланда</a:t>
            </a:r>
            <a:r>
              <a:rPr lang="ru-RU" sz="2000" dirty="0" smtClean="0"/>
              <a:t>, водопад </a:t>
            </a:r>
            <a:r>
              <a:rPr lang="ru-RU" sz="2000" dirty="0" err="1" smtClean="0"/>
              <a:t>Эраван</a:t>
            </a:r>
            <a:r>
              <a:rPr lang="ru-RU" sz="2000" dirty="0" smtClean="0"/>
              <a:t>, тигриный монастырь, остров обезьян, храм плодородия, острова Таиланда, крокодиловая ферма.</a:t>
            </a:r>
            <a:endParaRPr lang="ru-RU" sz="2000" b="1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2 года подряд (10,11 году)  </a:t>
            </a:r>
            <a:r>
              <a:rPr lang="ru-RU" sz="2800" dirty="0" smtClean="0"/>
              <a:t>–летом я отдыхал под Анапой в станице Благовещенская</a:t>
            </a:r>
            <a:br>
              <a:rPr lang="ru-RU" sz="2800" dirty="0" smtClean="0"/>
            </a:br>
            <a:r>
              <a:rPr lang="ru-RU" sz="2800" dirty="0" smtClean="0"/>
              <a:t> на черном море</a:t>
            </a:r>
            <a:endParaRPr lang="ru-RU" sz="2800" dirty="0"/>
          </a:p>
        </p:txBody>
      </p:sp>
      <p:pic>
        <p:nvPicPr>
          <p:cNvPr id="5122" name="Picture 2" descr="F:\благовещенская_10\IMG_6203.jpg"/>
          <p:cNvPicPr>
            <a:picLocks noChangeAspect="1" noChangeArrowheads="1"/>
          </p:cNvPicPr>
          <p:nvPr/>
        </p:nvPicPr>
        <p:blipFill>
          <a:blip r:embed="rId2" cstate="print"/>
          <a:srcRect l="9128" t="10129" r="13288" b="7830"/>
          <a:stretch>
            <a:fillRect/>
          </a:stretch>
        </p:blipFill>
        <p:spPr bwMode="auto">
          <a:xfrm>
            <a:off x="179512" y="2636912"/>
            <a:ext cx="2203994" cy="35004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3" name="Picture 3" descr="F:\благовещенская_10\P1040561.jpg"/>
          <p:cNvPicPr>
            <a:picLocks noChangeAspect="1" noChangeArrowheads="1"/>
          </p:cNvPicPr>
          <p:nvPr/>
        </p:nvPicPr>
        <p:blipFill>
          <a:blip r:embed="rId3" cstate="print"/>
          <a:srcRect l="9430" t="7073" r="8056"/>
          <a:stretch>
            <a:fillRect/>
          </a:stretch>
        </p:blipFill>
        <p:spPr bwMode="auto">
          <a:xfrm>
            <a:off x="6588224" y="2420888"/>
            <a:ext cx="2288584" cy="34364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5" name="Picture 5" descr="F:\благовещенская_10\IMG_6309.jpg"/>
          <p:cNvPicPr>
            <a:picLocks noChangeAspect="1" noChangeArrowheads="1"/>
          </p:cNvPicPr>
          <p:nvPr/>
        </p:nvPicPr>
        <p:blipFill>
          <a:blip r:embed="rId4" cstate="print"/>
          <a:srcRect l="19444"/>
          <a:stretch>
            <a:fillRect/>
          </a:stretch>
        </p:blipFill>
        <p:spPr bwMode="auto">
          <a:xfrm>
            <a:off x="2339752" y="2564904"/>
            <a:ext cx="4143404" cy="3424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467544" y="5805264"/>
            <a:ext cx="6329378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uLnTx/>
                <a:uFillTx/>
                <a:latin typeface="+mj-lt"/>
                <a:ea typeface="+mj-ea"/>
                <a:cs typeface="+mj-cs"/>
              </a:rPr>
              <a:t>Лето  2010 года</a:t>
            </a:r>
            <a:endParaRPr kumimoji="0" lang="ru-RU" sz="2800" b="0" i="0" u="none" strike="noStrike" kern="1200" cap="all" spc="0" normalizeH="0" baseline="0" noProof="0" dirty="0">
              <a:ln>
                <a:noFill/>
              </a:ln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5536" y="1556792"/>
            <a:ext cx="84969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Прекрасное место отдыха курорт Краснодарского края, недалеко от Анапы </a:t>
            </a:r>
            <a:r>
              <a:rPr lang="ru-RU" dirty="0" smtClean="0">
                <a:solidFill>
                  <a:srgbClr val="FF0000"/>
                </a:solidFill>
              </a:rPr>
              <a:t>станица Благовещенская</a:t>
            </a:r>
            <a:r>
              <a:rPr lang="ru-RU" dirty="0" smtClean="0"/>
              <a:t>  Являющаяся частью </a:t>
            </a:r>
            <a:r>
              <a:rPr lang="ru-RU" dirty="0" smtClean="0">
                <a:hlinkClick r:id="rId5" tooltip="Анапа — город-курорт"/>
              </a:rPr>
              <a:t>курорта Анапа</a:t>
            </a:r>
            <a:r>
              <a:rPr lang="ru-RU" dirty="0" smtClean="0"/>
              <a:t>,  расположилась в 30 километрах от неё. 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60648"/>
            <a:ext cx="8560568" cy="6264696"/>
          </a:xfrm>
        </p:spPr>
        <p:txBody>
          <a:bodyPr>
            <a:normAutofit lnSpcReduction="10000"/>
          </a:bodyPr>
          <a:lstStyle/>
          <a:p>
            <a:pPr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/>
              <a:t>Основана станица  была запорожскими казаками с Украины в 1836 году. Своим названием станица обязана одному из главных православных праздников – Благовещение. По окончании крымской войны запорожские казаки на 10 лет покинули уже ставшие родными места и вернулись на них только в 1862 году. Заново начали обживаться. Построили новые глиняные хаты и небольшую церквушку.</a:t>
            </a:r>
          </a:p>
          <a:p>
            <a:pPr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/>
              <a:t>В 60-х годах XX века была сделана насыпная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дорога для её вывоза, которой также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пользовались и местные жители для поездок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в Анапу и  другие посёлки.</a:t>
            </a:r>
          </a:p>
          <a:p>
            <a:pPr>
              <a:spcBef>
                <a:spcPts val="0"/>
              </a:spcBef>
              <a:buFont typeface="Wingdings" pitchFamily="2" charset="2"/>
              <a:buChar char="v"/>
            </a:pPr>
            <a:r>
              <a:rPr lang="ru-RU" sz="2400" dirty="0" smtClean="0"/>
              <a:t>В 1970 году был пущен первый автобус по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маршруту  Анапа — Благовещенская. Вот тогда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станица стала развиваться как курорт. Был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проведён телефон, построили магазины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и базы отдыха.</a:t>
            </a:r>
          </a:p>
          <a:p>
            <a:pPr>
              <a:spcBef>
                <a:spcPts val="0"/>
              </a:spcBef>
              <a:buFont typeface="Wingdings" pitchFamily="2" charset="2"/>
              <a:buChar char="v"/>
            </a:pPr>
            <a:endParaRPr lang="ru-RU" sz="2000" dirty="0" smtClean="0"/>
          </a:p>
          <a:p>
            <a:pPr>
              <a:spcBef>
                <a:spcPts val="0"/>
              </a:spcBef>
              <a:buNone/>
            </a:pPr>
            <a:endParaRPr lang="ru-RU" sz="2000" dirty="0"/>
          </a:p>
        </p:txBody>
      </p:sp>
      <p:pic>
        <p:nvPicPr>
          <p:cNvPr id="4" name="Picture 4" descr="F:\благовещенская_10\P1040730.jpg"/>
          <p:cNvPicPr>
            <a:picLocks noChangeAspect="1" noChangeArrowheads="1"/>
          </p:cNvPicPr>
          <p:nvPr/>
        </p:nvPicPr>
        <p:blipFill>
          <a:blip r:embed="rId2" cstate="print"/>
          <a:srcRect l="7265" t="19072" r="40667"/>
          <a:stretch>
            <a:fillRect/>
          </a:stretch>
        </p:blipFill>
        <p:spPr bwMode="auto">
          <a:xfrm>
            <a:off x="7020272" y="2636912"/>
            <a:ext cx="1870708" cy="38766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:\благовещенская_10\IMG_67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3212976"/>
            <a:ext cx="3969951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0" name="Picture 6" descr="F:\благовещенская_10\P1040452.jpg"/>
          <p:cNvPicPr>
            <a:picLocks noChangeAspect="1" noChangeArrowheads="1"/>
          </p:cNvPicPr>
          <p:nvPr/>
        </p:nvPicPr>
        <p:blipFill>
          <a:blip r:embed="rId3" cstate="print"/>
          <a:srcRect l="12698" t="9523" r="30742" b="8998"/>
          <a:stretch>
            <a:fillRect/>
          </a:stretch>
        </p:blipFill>
        <p:spPr bwMode="auto">
          <a:xfrm>
            <a:off x="6516216" y="1412776"/>
            <a:ext cx="2257543" cy="24391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7" name="Picture 3" descr="F:\благовещенская_10\P1030031.jpg"/>
          <p:cNvPicPr>
            <a:picLocks noChangeAspect="1" noChangeArrowheads="1"/>
          </p:cNvPicPr>
          <p:nvPr/>
        </p:nvPicPr>
        <p:blipFill>
          <a:blip r:embed="rId4" cstate="print"/>
          <a:srcRect l="27642" t="19513" r="21952" b="14359"/>
          <a:stretch>
            <a:fillRect/>
          </a:stretch>
        </p:blipFill>
        <p:spPr bwMode="auto">
          <a:xfrm>
            <a:off x="6372200" y="4077072"/>
            <a:ext cx="2531753" cy="2490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8" name="Picture 4" descr="F:\благовещенская_10\P1040590.jpg"/>
          <p:cNvPicPr>
            <a:picLocks noChangeAspect="1" noChangeArrowheads="1"/>
          </p:cNvPicPr>
          <p:nvPr/>
        </p:nvPicPr>
        <p:blipFill>
          <a:blip r:embed="rId5" cstate="print"/>
          <a:srcRect l="13382" t="14869" r="19705" b="9299"/>
          <a:stretch>
            <a:fillRect/>
          </a:stretch>
        </p:blipFill>
        <p:spPr bwMode="auto">
          <a:xfrm>
            <a:off x="214282" y="3929066"/>
            <a:ext cx="3109654" cy="26432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67544" y="188640"/>
            <a:ext cx="8064896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2800" dirty="0" smtClean="0"/>
              <a:t>Уникальный пляж на </a:t>
            </a:r>
            <a:r>
              <a:rPr lang="ru-RU" sz="2800" b="1" dirty="0" smtClean="0">
                <a:solidFill>
                  <a:srgbClr val="0070C0"/>
                </a:solidFill>
              </a:rPr>
              <a:t>всём Черноморском побережье</a:t>
            </a:r>
            <a:r>
              <a:rPr lang="ru-RU" sz="2800" dirty="0" smtClean="0"/>
              <a:t>, состоит из наносов песка, созданных природой. Большим плюсом является то, 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что пляж здесь полностью песчаный. Протяжённость песчаной косы 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от Анапы до Благовещенского чуть</a:t>
            </a:r>
          </a:p>
          <a:p>
            <a:pPr>
              <a:spcBef>
                <a:spcPts val="0"/>
              </a:spcBef>
              <a:buNone/>
            </a:pPr>
            <a:r>
              <a:rPr lang="ru-RU" sz="2800" dirty="0" smtClean="0"/>
              <a:t> больше 39 километров</a:t>
            </a:r>
            <a:r>
              <a:rPr lang="ru-RU" sz="2000" dirty="0" smtClean="0"/>
              <a:t>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404664"/>
            <a:ext cx="8686800" cy="838200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>
              <a:spcBef>
                <a:spcPts val="0"/>
              </a:spcBef>
            </a:pPr>
            <a:r>
              <a:rPr lang="ru-RU" sz="1800" dirty="0" smtClean="0"/>
              <a:t>А сколько </a:t>
            </a:r>
            <a:r>
              <a:rPr lang="ru-RU" sz="1800" b="1" dirty="0" smtClean="0"/>
              <a:t>интересных видов отдыха и развлечений</a:t>
            </a:r>
            <a:r>
              <a:rPr lang="ru-RU" sz="1800" dirty="0" smtClean="0"/>
              <a:t>: Рыбалка,</a:t>
            </a:r>
            <a:br>
              <a:rPr lang="ru-RU" sz="1800" dirty="0" smtClean="0"/>
            </a:br>
            <a:r>
              <a:rPr lang="ru-RU" sz="1800" dirty="0" smtClean="0"/>
              <a:t> сафари, </a:t>
            </a:r>
            <a:r>
              <a:rPr lang="ru-RU" sz="1800" dirty="0" err="1" smtClean="0"/>
              <a:t>Утришский</a:t>
            </a:r>
            <a:r>
              <a:rPr lang="ru-RU" sz="1800" dirty="0" smtClean="0"/>
              <a:t> дельфинарий,  </a:t>
            </a:r>
            <a:r>
              <a:rPr lang="ru-RU" sz="1800" dirty="0" err="1" smtClean="0"/>
              <a:t>дайвинг</a:t>
            </a:r>
            <a:r>
              <a:rPr lang="ru-RU" sz="1800" dirty="0" smtClean="0"/>
              <a:t>, долина лотосов, полеты </a:t>
            </a:r>
            <a:br>
              <a:rPr lang="ru-RU" sz="1800" dirty="0" smtClean="0"/>
            </a:br>
            <a:r>
              <a:rPr lang="ru-RU" sz="1800" dirty="0" smtClean="0"/>
              <a:t>на </a:t>
            </a:r>
            <a:r>
              <a:rPr lang="ru-RU" sz="1800" dirty="0" err="1" smtClean="0"/>
              <a:t>параплане</a:t>
            </a:r>
            <a:r>
              <a:rPr lang="ru-RU" sz="1800" dirty="0" smtClean="0"/>
              <a:t>, езда на </a:t>
            </a:r>
            <a:r>
              <a:rPr lang="ru-RU" sz="1800" dirty="0" err="1" smtClean="0"/>
              <a:t>квадроциклах</a:t>
            </a:r>
            <a:r>
              <a:rPr lang="ru-RU" sz="1800" dirty="0" smtClean="0"/>
              <a:t>, аквапарк, </a:t>
            </a:r>
            <a:r>
              <a:rPr lang="ru-RU" sz="1800" dirty="0" err="1" smtClean="0"/>
              <a:t>тонельный</a:t>
            </a:r>
            <a:r>
              <a:rPr lang="ru-RU" sz="1800" dirty="0" smtClean="0"/>
              <a:t> </a:t>
            </a:r>
            <a:br>
              <a:rPr lang="ru-RU" sz="1800" dirty="0" smtClean="0"/>
            </a:br>
            <a:r>
              <a:rPr lang="ru-RU" sz="1800" dirty="0" smtClean="0"/>
              <a:t>аквариум «Батискаф», святые источники </a:t>
            </a:r>
            <a:r>
              <a:rPr lang="ru-RU" sz="1800" dirty="0" err="1" smtClean="0"/>
              <a:t>Неберджая</a:t>
            </a:r>
            <a:r>
              <a:rPr lang="ru-RU" sz="1800" dirty="0" smtClean="0"/>
              <a:t>, выставка</a:t>
            </a:r>
            <a:br>
              <a:rPr lang="ru-RU" sz="1800" dirty="0" smtClean="0"/>
            </a:br>
            <a:r>
              <a:rPr lang="ru-RU" sz="1800" dirty="0" smtClean="0"/>
              <a:t> «Железо и монстры», частный музей истории и культуры</a:t>
            </a:r>
            <a:r>
              <a:rPr lang="ru-RU" sz="1600" dirty="0" smtClean="0"/>
              <a:t>.</a:t>
            </a:r>
          </a:p>
        </p:txBody>
      </p:sp>
      <p:pic>
        <p:nvPicPr>
          <p:cNvPr id="7170" name="Picture 2" descr="F:\море-блага_11\P1050365.JPG"/>
          <p:cNvPicPr>
            <a:picLocks noChangeAspect="1" noChangeArrowheads="1"/>
          </p:cNvPicPr>
          <p:nvPr/>
        </p:nvPicPr>
        <p:blipFill>
          <a:blip r:embed="rId2" cstate="print"/>
          <a:srcRect l="20233" t="8171" r="12842" b="7789"/>
          <a:stretch>
            <a:fillRect/>
          </a:stretch>
        </p:blipFill>
        <p:spPr bwMode="auto">
          <a:xfrm>
            <a:off x="2915816" y="1844824"/>
            <a:ext cx="1928826" cy="3229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1" name="Picture 3" descr="F:\море-блага_11\DSCN04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700808"/>
            <a:ext cx="3286116" cy="24647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2" name="Picture 4" descr="F:\море-блага_11\DSCN0540.JPG"/>
          <p:cNvPicPr>
            <a:picLocks noChangeAspect="1" noChangeArrowheads="1"/>
          </p:cNvPicPr>
          <p:nvPr/>
        </p:nvPicPr>
        <p:blipFill>
          <a:blip r:embed="rId4" cstate="print"/>
          <a:srcRect l="2671" t="18993" r="2062" b="10972"/>
          <a:stretch>
            <a:fillRect/>
          </a:stretch>
        </p:blipFill>
        <p:spPr bwMode="auto">
          <a:xfrm>
            <a:off x="4716016" y="4281543"/>
            <a:ext cx="4070826" cy="22446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173" name="Picture 5" descr="F:\море-блага_11\DSCN0509.JPG"/>
          <p:cNvPicPr>
            <a:picLocks noChangeAspect="1" noChangeArrowheads="1"/>
          </p:cNvPicPr>
          <p:nvPr/>
        </p:nvPicPr>
        <p:blipFill>
          <a:blip r:embed="rId5" cstate="print"/>
          <a:srcRect l="12983" t="13389" r="23727" b="12360"/>
          <a:stretch>
            <a:fillRect/>
          </a:stretch>
        </p:blipFill>
        <p:spPr bwMode="auto">
          <a:xfrm>
            <a:off x="395536" y="2564904"/>
            <a:ext cx="2571768" cy="40225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915816" y="5085184"/>
            <a:ext cx="122413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28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Лето </a:t>
            </a:r>
          </a:p>
          <a:p>
            <a:pPr lvl="0">
              <a:spcBef>
                <a:spcPct val="0"/>
              </a:spcBef>
              <a:defRPr/>
            </a:pPr>
            <a:r>
              <a:rPr lang="ru-RU" sz="28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 2011 </a:t>
            </a:r>
          </a:p>
          <a:p>
            <a:pPr lvl="0">
              <a:spcBef>
                <a:spcPct val="0"/>
              </a:spcBef>
              <a:defRPr/>
            </a:pPr>
            <a:r>
              <a:rPr lang="ru-RU" sz="2800" cap="all" dirty="0" smtClean="0">
                <a:solidFill>
                  <a:srgbClr val="FF0000"/>
                </a:solidFill>
                <a:effectLst>
                  <a:reflection blurRad="12700" stA="48000" endA="300" endPos="55000" dir="5400000" sy="-90000" algn="bl" rotWithShape="0"/>
                </a:effectLst>
                <a:latin typeface="Franklin Gothic Medium"/>
                <a:ea typeface="+mj-ea"/>
                <a:cs typeface="+mj-cs"/>
              </a:rPr>
              <a:t>года</a:t>
            </a:r>
            <a:endParaRPr lang="ru-RU" sz="2800" cap="all" dirty="0">
              <a:solidFill>
                <a:srgbClr val="FF0000"/>
              </a:solidFill>
              <a:effectLst>
                <a:reflection blurRad="12700" stA="48000" endA="300" endPos="55000" dir="5400000" sy="-90000" algn="bl" rotWithShape="0"/>
              </a:effectLst>
              <a:latin typeface="Franklin Gothic Medium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море-блага_11\DSCN0490.JPG"/>
          <p:cNvPicPr>
            <a:picLocks noChangeAspect="1" noChangeArrowheads="1"/>
          </p:cNvPicPr>
          <p:nvPr/>
        </p:nvPicPr>
        <p:blipFill>
          <a:blip r:embed="rId2" cstate="print"/>
          <a:srcRect r="38356" b="26947"/>
          <a:stretch>
            <a:fillRect/>
          </a:stretch>
        </p:blipFill>
        <p:spPr bwMode="auto">
          <a:xfrm>
            <a:off x="3923928" y="3645024"/>
            <a:ext cx="3214710" cy="28575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F:\море-блага_11\DSCN05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645024"/>
            <a:ext cx="3714822" cy="2786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 descr="F:\море-блага_11\DSCN0619.JPG"/>
          <p:cNvPicPr>
            <a:picLocks noChangeAspect="1" noChangeArrowheads="1"/>
          </p:cNvPicPr>
          <p:nvPr/>
        </p:nvPicPr>
        <p:blipFill>
          <a:blip r:embed="rId4" cstate="print"/>
          <a:srcRect l="14895" t="18354" r="26588" b="21794"/>
          <a:stretch>
            <a:fillRect/>
          </a:stretch>
        </p:blipFill>
        <p:spPr bwMode="auto">
          <a:xfrm>
            <a:off x="7098973" y="3717032"/>
            <a:ext cx="2006623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7" name="Picture 5" descr="F:\море-блага_11\P10502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64088" y="332656"/>
            <a:ext cx="3571868" cy="2678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1520" y="260648"/>
            <a:ext cx="51845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Климат в станице субтропический. Средняя температура летом + 28 </a:t>
            </a:r>
            <a:r>
              <a:rPr lang="ru-RU" dirty="0" err="1" smtClean="0"/>
              <a:t>оС</a:t>
            </a:r>
            <a:r>
              <a:rPr lang="ru-RU" dirty="0" smtClean="0"/>
              <a:t>, а температура воды в море + 25 </a:t>
            </a:r>
            <a:r>
              <a:rPr lang="ru-RU" dirty="0" err="1" smtClean="0"/>
              <a:t>оС</a:t>
            </a:r>
            <a:r>
              <a:rPr lang="ru-RU" dirty="0" smtClean="0"/>
              <a:t>. Дожди бывают редко. Зимой средняя температура около + 4 </a:t>
            </a:r>
            <a:r>
              <a:rPr lang="ru-RU" dirty="0" err="1" smtClean="0"/>
              <a:t>оС</a:t>
            </a:r>
            <a:r>
              <a:rPr lang="ru-RU" dirty="0" smtClean="0"/>
              <a:t>. Море здесь никогда не «цветёт» и намного чище, чем в Анапе.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1772816"/>
            <a:ext cx="48965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Станица Благовещенская </a:t>
            </a:r>
            <a:r>
              <a:rPr lang="ru-RU" dirty="0" smtClean="0">
                <a:solidFill>
                  <a:srgbClr val="0070C0"/>
                </a:solidFill>
              </a:rPr>
              <a:t>— </a:t>
            </a:r>
            <a:r>
              <a:rPr lang="ru-RU" dirty="0" smtClean="0"/>
              <a:t>это современный посёлок с развивающейся инфраструктурой. Со всех сторон станица окружена виноградниками и просто утопает в зелени. Природа здесь очень красивая.</a:t>
            </a:r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еще я очень люблю кататься с бабушкой и папой на лыжах и коньках.</a:t>
            </a:r>
            <a:endParaRPr lang="ru-RU" dirty="0"/>
          </a:p>
        </p:txBody>
      </p:sp>
      <p:pic>
        <p:nvPicPr>
          <p:cNvPr id="9218" name="Picture 2" descr="F:\лыжи\P1010306.JPG"/>
          <p:cNvPicPr>
            <a:picLocks noChangeAspect="1" noChangeArrowheads="1"/>
          </p:cNvPicPr>
          <p:nvPr/>
        </p:nvPicPr>
        <p:blipFill>
          <a:blip r:embed="rId2" cstate="print"/>
          <a:srcRect l="12882" r="14520" b="16148"/>
          <a:stretch>
            <a:fillRect/>
          </a:stretch>
        </p:blipFill>
        <p:spPr bwMode="auto">
          <a:xfrm>
            <a:off x="1187624" y="1412776"/>
            <a:ext cx="1944216" cy="29942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9" name="Picture 3" descr="F:\лыжи\P10103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571612"/>
            <a:ext cx="3563061" cy="47510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E:\6 января экстрим парк-13\DSC_1189.JPG"/>
          <p:cNvPicPr>
            <a:picLocks noChangeAspect="1" noChangeArrowheads="1"/>
          </p:cNvPicPr>
          <p:nvPr/>
        </p:nvPicPr>
        <p:blipFill>
          <a:blip r:embed="rId4" cstate="print"/>
          <a:srcRect l="27258" b="29909"/>
          <a:stretch>
            <a:fillRect/>
          </a:stretch>
        </p:blipFill>
        <p:spPr bwMode="auto">
          <a:xfrm>
            <a:off x="611560" y="4365104"/>
            <a:ext cx="3387429" cy="21759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000108"/>
            <a:ext cx="8686800" cy="838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Расскажу немного о своих путешествиях…. …</a:t>
            </a:r>
            <a:br>
              <a:rPr lang="ru-RU" dirty="0" smtClean="0"/>
            </a:br>
            <a:r>
              <a:rPr lang="ru-RU" dirty="0" smtClean="0"/>
              <a:t>в 2 года я совершил свое первое путешествие с родителями в </a:t>
            </a:r>
            <a:r>
              <a:rPr lang="ru-RU" dirty="0" smtClean="0">
                <a:solidFill>
                  <a:srgbClr val="0070C0"/>
                </a:solidFill>
              </a:rPr>
              <a:t>Египет,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/>
              <a:t>а в 8 лет в </a:t>
            </a:r>
            <a:r>
              <a:rPr lang="ru-RU" dirty="0" smtClean="0">
                <a:solidFill>
                  <a:srgbClr val="FF0000"/>
                </a:solidFill>
              </a:rPr>
              <a:t>2010</a:t>
            </a:r>
            <a:r>
              <a:rPr lang="ru-RU" dirty="0" smtClean="0"/>
              <a:t> году  его повторил…</a:t>
            </a:r>
            <a:endParaRPr lang="ru-RU" dirty="0"/>
          </a:p>
        </p:txBody>
      </p:sp>
      <p:pic>
        <p:nvPicPr>
          <p:cNvPr id="2050" name="Picture 2" descr="F:\египед-12\P10606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920" y="2924944"/>
            <a:ext cx="4752528" cy="3564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67175" t="38331"/>
          <a:stretch>
            <a:fillRect/>
          </a:stretch>
        </p:blipFill>
        <p:spPr bwMode="auto">
          <a:xfrm>
            <a:off x="611560" y="2852936"/>
            <a:ext cx="2761894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2"/>
          <p:cNvSpPr>
            <a:spLocks noGrp="1"/>
          </p:cNvSpPr>
          <p:nvPr>
            <p:ph idx="1"/>
          </p:nvPr>
        </p:nvSpPr>
        <p:spPr>
          <a:xfrm>
            <a:off x="457200" y="214291"/>
            <a:ext cx="8472518" cy="1486517"/>
          </a:xfrm>
        </p:spPr>
        <p:txBody>
          <a:bodyPr>
            <a:noAutofit/>
          </a:bodyPr>
          <a:lstStyle/>
          <a:p>
            <a:r>
              <a:rPr lang="ru-RU" sz="1800" b="1" dirty="0" smtClean="0"/>
              <a:t>Я часто бываю в </a:t>
            </a:r>
            <a:r>
              <a:rPr lang="ru-RU" sz="1800" b="1" dirty="0" smtClean="0">
                <a:solidFill>
                  <a:srgbClr val="0070C0"/>
                </a:solidFill>
              </a:rPr>
              <a:t>экстрим –парке</a:t>
            </a:r>
            <a:r>
              <a:rPr lang="ru-RU" sz="1800" b="1" dirty="0" smtClean="0"/>
              <a:t>, где есть прекрасная возможность  полазить на полосе препятствий и </a:t>
            </a:r>
            <a:r>
              <a:rPr lang="ru-RU" sz="1800" b="1" dirty="0" err="1" smtClean="0"/>
              <a:t>скаладроме</a:t>
            </a:r>
            <a:r>
              <a:rPr lang="ru-RU" sz="1800" b="1" dirty="0" smtClean="0"/>
              <a:t>, </a:t>
            </a:r>
            <a:r>
              <a:rPr lang="ru-RU" sz="1800" dirty="0" smtClean="0"/>
              <a:t>пострелять на стенде. </a:t>
            </a:r>
            <a:endParaRPr lang="ru-RU" sz="1800" b="1" dirty="0" smtClean="0"/>
          </a:p>
          <a:p>
            <a:r>
              <a:rPr lang="ru-RU" sz="1800" dirty="0" smtClean="0"/>
              <a:t>Экстрим-парк «Лес развлечений» был создан в 2004 году. Сначала появилась экстремальная полоса препятствий, затем </a:t>
            </a:r>
            <a:r>
              <a:rPr lang="ru-RU" sz="1800" dirty="0" err="1" smtClean="0"/>
              <a:t>скалодром</a:t>
            </a:r>
            <a:r>
              <a:rPr lang="ru-RU" sz="1800" dirty="0" smtClean="0"/>
              <a:t>.  </a:t>
            </a:r>
          </a:p>
          <a:p>
            <a:r>
              <a:rPr lang="ru-RU" sz="1800" dirty="0" smtClean="0"/>
              <a:t>Здесь найдется, чем заняться абсолютно всем! </a:t>
            </a:r>
          </a:p>
        </p:txBody>
      </p:sp>
      <p:pic>
        <p:nvPicPr>
          <p:cNvPr id="10242" name="Picture 2" descr="F:\экстрим парк\DSC00025.JPG"/>
          <p:cNvPicPr>
            <a:picLocks noChangeAspect="1" noChangeArrowheads="1"/>
          </p:cNvPicPr>
          <p:nvPr/>
        </p:nvPicPr>
        <p:blipFill>
          <a:blip r:embed="rId2" cstate="print"/>
          <a:srcRect l="30612" t="18367" r="28571" b="20408"/>
          <a:stretch>
            <a:fillRect/>
          </a:stretch>
        </p:blipFill>
        <p:spPr bwMode="auto">
          <a:xfrm>
            <a:off x="323528" y="1772816"/>
            <a:ext cx="2428892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3" name="Picture 3" descr="F:\экстрим парк\DSC02467.JPG"/>
          <p:cNvPicPr>
            <a:picLocks noChangeAspect="1" noChangeArrowheads="1"/>
          </p:cNvPicPr>
          <p:nvPr/>
        </p:nvPicPr>
        <p:blipFill>
          <a:blip r:embed="rId3" cstate="print"/>
          <a:srcRect l="15050" t="9877" r="7817"/>
          <a:stretch>
            <a:fillRect/>
          </a:stretch>
        </p:blipFill>
        <p:spPr bwMode="auto">
          <a:xfrm>
            <a:off x="2843808" y="1844824"/>
            <a:ext cx="1928826" cy="30049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4" name="Picture 4" descr="F:\экстрим парк\DSC02500.JPG"/>
          <p:cNvPicPr>
            <a:picLocks noChangeAspect="1" noChangeArrowheads="1"/>
          </p:cNvPicPr>
          <p:nvPr/>
        </p:nvPicPr>
        <p:blipFill>
          <a:blip r:embed="rId4" cstate="print"/>
          <a:srcRect l="14574" r="31808" b="7858"/>
          <a:stretch>
            <a:fillRect/>
          </a:stretch>
        </p:blipFill>
        <p:spPr bwMode="auto">
          <a:xfrm>
            <a:off x="6300192" y="1700808"/>
            <a:ext cx="2500298" cy="3222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5" name="Picture 5" descr="F:\экстрим парк\DSC02503.JPG"/>
          <p:cNvPicPr>
            <a:picLocks noChangeAspect="1" noChangeArrowheads="1"/>
          </p:cNvPicPr>
          <p:nvPr/>
        </p:nvPicPr>
        <p:blipFill>
          <a:blip r:embed="rId5" cstate="print"/>
          <a:srcRect l="24149" t="18099" r="23191" b="10411"/>
          <a:stretch>
            <a:fillRect/>
          </a:stretch>
        </p:blipFill>
        <p:spPr bwMode="auto">
          <a:xfrm>
            <a:off x="4283968" y="3645024"/>
            <a:ext cx="3000396" cy="30549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Мне очень нравится сплавляться по рекам, это я на </a:t>
            </a:r>
            <a:r>
              <a:rPr lang="ru-RU" dirty="0" smtClean="0">
                <a:solidFill>
                  <a:srgbClr val="FF0000"/>
                </a:solidFill>
              </a:rPr>
              <a:t>реке УСА-2009г</a:t>
            </a:r>
            <a:r>
              <a:rPr lang="ru-RU" dirty="0" smtClean="0"/>
              <a:t>. Мне 6 лет.</a:t>
            </a:r>
            <a:endParaRPr lang="ru-RU" dirty="0"/>
          </a:p>
        </p:txBody>
      </p:sp>
      <p:pic>
        <p:nvPicPr>
          <p:cNvPr id="11266" name="Picture 2" descr="F:\уса\DSC014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3717032"/>
            <a:ext cx="2882281" cy="2161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7" name="Picture 3" descr="F:\уса\IMGP4054.JPG"/>
          <p:cNvPicPr>
            <a:picLocks noChangeAspect="1" noChangeArrowheads="1"/>
          </p:cNvPicPr>
          <p:nvPr/>
        </p:nvPicPr>
        <p:blipFill>
          <a:blip r:embed="rId3" cstate="print"/>
          <a:srcRect l="10601" r="22349"/>
          <a:stretch>
            <a:fillRect/>
          </a:stretch>
        </p:blipFill>
        <p:spPr bwMode="auto">
          <a:xfrm rot="5400000">
            <a:off x="635714" y="4148154"/>
            <a:ext cx="2288437" cy="25597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8" name="Picture 4" descr="F:\уса\IMGP40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4365104"/>
            <a:ext cx="3067274" cy="23004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269" name="Picture 5" descr="F:\уса\DSC01344.JPG"/>
          <p:cNvPicPr>
            <a:picLocks noChangeAspect="1" noChangeArrowheads="1"/>
          </p:cNvPicPr>
          <p:nvPr/>
        </p:nvPicPr>
        <p:blipFill>
          <a:blip r:embed="rId5" cstate="print"/>
          <a:srcRect l="10345" t="16858" r="13793" b="3448"/>
          <a:stretch>
            <a:fillRect/>
          </a:stretch>
        </p:blipFill>
        <p:spPr bwMode="auto">
          <a:xfrm>
            <a:off x="5580112" y="1412776"/>
            <a:ext cx="3173496" cy="2500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539552" y="1556792"/>
            <a:ext cx="48965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Уса – горная река. </a:t>
            </a:r>
            <a:r>
              <a:rPr lang="ru-RU" sz="2400" dirty="0" smtClean="0"/>
              <a:t>В переводе с </a:t>
            </a:r>
            <a:r>
              <a:rPr lang="ru-RU" sz="2400" dirty="0" err="1" smtClean="0"/>
              <a:t>кетского</a:t>
            </a:r>
            <a:r>
              <a:rPr lang="ru-RU" sz="2400" dirty="0" smtClean="0"/>
              <a:t> Уса означает «берёзовая река». Питается она и за счёт дождей, и за счёт грунтовых вод. Но особенно пополняется во время таяния снегов. </a:t>
            </a:r>
            <a:endParaRPr lang="ru-RU" sz="2400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59553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Река УСА. 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052736"/>
            <a:ext cx="8686800" cy="5805264"/>
          </a:xfrm>
        </p:spPr>
        <p:txBody>
          <a:bodyPr>
            <a:normAutofit fontScale="5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500" b="1" dirty="0" smtClean="0"/>
              <a:t>Исток реки. </a:t>
            </a:r>
            <a:r>
              <a:rPr lang="ru-RU" sz="3500" dirty="0" smtClean="0"/>
              <a:t>Уса берёт начало в Кузнецком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500" dirty="0" smtClean="0"/>
              <a:t>       Алатау, на границе Кемеровской области и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500" dirty="0" smtClean="0"/>
              <a:t>       Республики Хакасия. Длина этой реки 179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3500" dirty="0" smtClean="0"/>
              <a:t>        километров.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500" b="1" dirty="0" smtClean="0"/>
              <a:t>Притоки. </a:t>
            </a:r>
            <a:r>
              <a:rPr lang="ru-RU" sz="3500" dirty="0" smtClean="0"/>
              <a:t>Притоки Усы с правой стороны: Березовая, Собака, Чёрная Уса, Белая Уса, Нижний </a:t>
            </a:r>
            <a:r>
              <a:rPr lang="ru-RU" sz="3500" dirty="0" err="1" smtClean="0"/>
              <a:t>Кобрис</a:t>
            </a:r>
            <a:r>
              <a:rPr lang="ru-RU" sz="3500" dirty="0" smtClean="0"/>
              <a:t>, </a:t>
            </a:r>
            <a:r>
              <a:rPr lang="ru-RU" sz="3500" dirty="0" err="1" smtClean="0"/>
              <a:t>Иванак</a:t>
            </a:r>
            <a:r>
              <a:rPr lang="ru-RU" sz="3500" dirty="0" smtClean="0"/>
              <a:t>, </a:t>
            </a:r>
            <a:r>
              <a:rPr lang="ru-RU" sz="3500" dirty="0" err="1" smtClean="0"/>
              <a:t>Чексу</a:t>
            </a:r>
            <a:r>
              <a:rPr lang="ru-RU" sz="3500" dirty="0" smtClean="0"/>
              <a:t>, </a:t>
            </a:r>
            <a:r>
              <a:rPr lang="ru-RU" sz="3500" dirty="0" err="1" smtClean="0"/>
              <a:t>Ольжерас</a:t>
            </a:r>
            <a:r>
              <a:rPr lang="ru-RU" sz="3500" dirty="0" smtClean="0"/>
              <a:t>, а с левой стороны: </a:t>
            </a:r>
            <a:r>
              <a:rPr lang="ru-RU" sz="3500" dirty="0" err="1" smtClean="0"/>
              <a:t>Базан</a:t>
            </a:r>
            <a:r>
              <a:rPr lang="ru-RU" sz="3500" dirty="0" smtClean="0"/>
              <a:t>, Шатай, </a:t>
            </a:r>
            <a:r>
              <a:rPr lang="ru-RU" sz="3500" dirty="0" err="1" smtClean="0"/>
              <a:t>Тутуяс</a:t>
            </a:r>
            <a:r>
              <a:rPr lang="ru-RU" sz="3500" dirty="0" smtClean="0"/>
              <a:t>, Верхний </a:t>
            </a:r>
            <a:r>
              <a:rPr lang="ru-RU" sz="3500" dirty="0" err="1" smtClean="0"/>
              <a:t>Кобрис</a:t>
            </a:r>
            <a:r>
              <a:rPr lang="ru-RU" sz="3500" dirty="0" smtClean="0"/>
              <a:t>, </a:t>
            </a:r>
            <a:r>
              <a:rPr lang="ru-RU" sz="3500" dirty="0" err="1" smtClean="0"/>
              <a:t>Верх-Хазыр</a:t>
            </a:r>
            <a:r>
              <a:rPr lang="ru-RU" sz="3500" dirty="0" smtClean="0"/>
              <a:t>, </a:t>
            </a:r>
            <a:r>
              <a:rPr lang="ru-RU" sz="3500" dirty="0" err="1" smtClean="0"/>
              <a:t>Назас</a:t>
            </a:r>
            <a:r>
              <a:rPr lang="ru-RU" sz="3500" dirty="0" smtClean="0"/>
              <a:t> и другие.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500" b="1" dirty="0" smtClean="0"/>
              <a:t>Куда впадает река. </a:t>
            </a:r>
            <a:r>
              <a:rPr lang="ru-RU" sz="3500" dirty="0" smtClean="0"/>
              <a:t>Река Уса впадает в реку Томь и является правым притоком Томи.6. Как река изменяется в разные времена года. Замерзает Уса в ноябре и вскрывается в конце апреля. Паводки: при весеннем таянии снегов и во время осенних дождей.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500" b="1" dirty="0" smtClean="0"/>
              <a:t>Растения и животные реки</a:t>
            </a:r>
            <a:r>
              <a:rPr lang="ru-RU" sz="3500" dirty="0" smtClean="0"/>
              <a:t>. Встречаются растения Тундры и Альпийских лугов, Пихтово-осиновые леса, растения степей и </a:t>
            </a:r>
            <a:r>
              <a:rPr lang="ru-RU" sz="3500" dirty="0" err="1" smtClean="0"/>
              <a:t>лесостепей</a:t>
            </a:r>
            <a:r>
              <a:rPr lang="ru-RU" sz="3500" dirty="0" smtClean="0"/>
              <a:t>. Водится в Усе рыба занесенная в Красную книгу таймень и хариус.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sz="3500" b="1" dirty="0" smtClean="0"/>
              <a:t>Использование реки человеком</a:t>
            </a:r>
            <a:r>
              <a:rPr lang="ru-RU" sz="3500" dirty="0" smtClean="0"/>
              <a:t>. В бассейне реки Уса находится месторождения каменного угля, марганцевых и железных руд, золото, талька, обилие минеральных строительных материалов. Здесь пролегает ж/</a:t>
            </a:r>
            <a:r>
              <a:rPr lang="ru-RU" sz="3500" dirty="0" err="1" smtClean="0"/>
              <a:t>д</a:t>
            </a:r>
            <a:r>
              <a:rPr lang="ru-RU" sz="3500" dirty="0" smtClean="0"/>
              <a:t> магистраль Новокузнецк – Междуреченск – Абакан. 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dirty="0"/>
          </a:p>
        </p:txBody>
      </p:sp>
      <p:pic>
        <p:nvPicPr>
          <p:cNvPr id="2050" name="Picture 2" descr="E:\Уса_09\ФОТО2\Изображение 4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88640"/>
            <a:ext cx="3024336" cy="20162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3" descr="F:\уса\DSC01507.JPG"/>
          <p:cNvPicPr>
            <a:picLocks noChangeAspect="1" noChangeArrowheads="1"/>
          </p:cNvPicPr>
          <p:nvPr/>
        </p:nvPicPr>
        <p:blipFill>
          <a:blip r:embed="rId2" cstate="print"/>
          <a:srcRect l="10724" t="18767" r="21356"/>
          <a:stretch>
            <a:fillRect/>
          </a:stretch>
        </p:blipFill>
        <p:spPr bwMode="auto">
          <a:xfrm>
            <a:off x="4572000" y="3429000"/>
            <a:ext cx="183671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292" name="Picture 4" descr="F:\уса\IMGP38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>
            <a:off x="6024510" y="3416650"/>
            <a:ext cx="3357585" cy="2518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E:\Уса_09\уса колобок\100PENTX\IMGP3968.JPG"/>
          <p:cNvPicPr>
            <a:picLocks noChangeAspect="1" noChangeArrowheads="1"/>
          </p:cNvPicPr>
          <p:nvPr/>
        </p:nvPicPr>
        <p:blipFill>
          <a:blip r:embed="rId4" cstate="print"/>
          <a:srcRect l="16259" t="9635" r="13287" b="10878"/>
          <a:stretch>
            <a:fillRect/>
          </a:stretch>
        </p:blipFill>
        <p:spPr bwMode="auto">
          <a:xfrm>
            <a:off x="6012160" y="692696"/>
            <a:ext cx="280831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E:\Уса_09\ФОТО2\Изображение 49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3573016"/>
            <a:ext cx="4139952" cy="27599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539552" y="1196752"/>
            <a:ext cx="51845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Течение реки. Там где ширина русло достигает 150 – 500 метров скорость течения не очень высокая. Но только русло реки суживается до 15-20 метров, скорость течения доходит до 12-13 километров в час.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467544" y="54868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>
                <a:solidFill>
                  <a:srgbClr val="0070C0"/>
                </a:solidFill>
              </a:rPr>
              <a:t>Река Уса.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А это я сплавляюсь по реке Кия –сплавлялся </a:t>
            </a:r>
            <a:br>
              <a:rPr lang="ru-RU" sz="2800" dirty="0" smtClean="0"/>
            </a:br>
            <a:r>
              <a:rPr lang="ru-RU" sz="2800" dirty="0" smtClean="0"/>
              <a:t>в 2011г. – 8 лет, 2015г. – 12 лет. </a:t>
            </a:r>
            <a:br>
              <a:rPr lang="ru-RU" sz="2800" dirty="0" smtClean="0"/>
            </a:br>
            <a:r>
              <a:rPr lang="ru-RU" sz="2800" dirty="0" smtClean="0">
                <a:solidFill>
                  <a:srgbClr val="FF0000"/>
                </a:solidFill>
              </a:rPr>
              <a:t>2011 год.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13314" name="Picture 2" descr="F:\кия-11\P10505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1719619"/>
            <a:ext cx="3143450" cy="23574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5" name="Picture 3" descr="F:\кия-11\P10507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4149080"/>
            <a:ext cx="3238708" cy="24288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316" name="Picture 4" descr="F:\кия-11\P10505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3140968"/>
            <a:ext cx="2592288" cy="34565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323528" y="1484784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/>
              <a:t>КИЯ </a:t>
            </a:r>
            <a:r>
              <a:rPr lang="ru-RU" dirty="0" smtClean="0"/>
              <a:t>— это красивейшая река  в Сибири с множеством водопадов, живописными скалами, чистейшими притоками. Кия, река на юго-востоке Западной Сибири, левый приток Чулыма. </a:t>
            </a:r>
            <a:endParaRPr lang="ru-RU" dirty="0"/>
          </a:p>
        </p:txBody>
      </p:sp>
      <p:pic>
        <p:nvPicPr>
          <p:cNvPr id="7" name="Picture 2" descr="F:\кия-11\P1050594.JPG"/>
          <p:cNvPicPr>
            <a:picLocks noChangeAspect="1" noChangeArrowheads="1"/>
          </p:cNvPicPr>
          <p:nvPr/>
        </p:nvPicPr>
        <p:blipFill>
          <a:blip r:embed="rId5" cstate="print"/>
          <a:srcRect l="9467" t="18461" r="24260" b="11957"/>
          <a:stretch>
            <a:fillRect/>
          </a:stretch>
        </p:blipFill>
        <p:spPr bwMode="auto">
          <a:xfrm>
            <a:off x="2987824" y="3140968"/>
            <a:ext cx="2416352" cy="33828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Кия-2011г\P10505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2708920"/>
            <a:ext cx="2949792" cy="39330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323528" y="980728"/>
            <a:ext cx="5472608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В верховьях Кия – горная река, стремительно текущая в глубоких ущельях, после поселка </a:t>
            </a:r>
            <a:r>
              <a:rPr kumimoji="0" lang="ru-RU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Чумай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 до города Мариинска река протекает по равнине, а за Мариинском начинается красивейшая непроходимая тайга.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/>
                <a:ea typeface="Times New Roman" pitchFamily="18" charset="0"/>
                <a:cs typeface="Times New Roman" pitchFamily="18" charset="0"/>
              </a:rPr>
              <a:t>На берегах Кии расположены живописные скалы с зубчатыми верхушками, поднимающиеся над рекой на 15-20 метров, водопады, бегущие прямо в реку, а также памятник природы Белокаменный плёс, где скалы поднимаются по обоим берегам на стометровую высоту, а с реки просматриваются пещеры и гроты.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88694" y="569586"/>
            <a:ext cx="191693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charset="-52"/>
                <a:ea typeface="Times New Roman" pitchFamily="18" charset="0"/>
                <a:cs typeface="Times New Roman" pitchFamily="18" charset="0"/>
              </a:rPr>
              <a:t>Река КИЯ.</a:t>
            </a: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7" name="Picture 5" descr="E:\Кия-2011г\P10507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8143" y="404664"/>
            <a:ext cx="2976501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Кия-2015г.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24744"/>
            <a:ext cx="8686800" cy="554461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400" b="1" dirty="0" smtClean="0"/>
              <a:t>Кия –</a:t>
            </a:r>
            <a:r>
              <a:rPr lang="ru-RU" sz="2400" dirty="0" smtClean="0"/>
              <a:t> одна из самых рыбных рек на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юге Западной Сибири. Летом и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осенью плывут по Кии караваны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резиновых лодок, байдарок. Это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отправляются по любимой реке жители Кузбасса и многих отдаленных мест. Кию знают как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красивейшую реку в Сибири .Река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служит людям много лет. Река с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невероятно чистой водой. У нее будто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бы и нет вовсе воды. Кажется лишь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буквально на поверхности лежат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разноцветные плоские камни. Но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шагнешь с берега и очутишься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по колено, по пояс в студеной воде.</a:t>
            </a:r>
          </a:p>
          <a:p>
            <a:endParaRPr lang="ru-RU" dirty="0"/>
          </a:p>
        </p:txBody>
      </p:sp>
      <p:pic>
        <p:nvPicPr>
          <p:cNvPr id="1026" name="Picture 2" descr="E:\Кия_2015 Инга\кия15 (25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332656"/>
            <a:ext cx="3189819" cy="23924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7" name="Picture 3" descr="E:\Кия_2015 Инга\DSCN29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20172" y="2996952"/>
            <a:ext cx="2772308" cy="36964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Река Кия-2015г.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80728"/>
            <a:ext cx="8686800" cy="5877272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sz="2000" b="1" dirty="0" smtClean="0"/>
              <a:t>Река Кия </a:t>
            </a:r>
            <a:r>
              <a:rPr lang="ru-RU" sz="2000" dirty="0" smtClean="0"/>
              <a:t>очень популярна среди любителей 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     сплавов и рыболовов. Главной особенностью реки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     является отсутствие на берегах промышленных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     предприятий. К слову, Кия  издавна считается одной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     из самых рыбных рек Западной Сибири. В чистой воде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     Кии водятся налимы, осетры и стерлядь, также 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     встречается щука, окунь, язь и плотва, нереститься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     нельма, щука, язь, окунь, таймень, хариус, гольян, плотва.</a:t>
            </a:r>
          </a:p>
          <a:p>
            <a:pPr>
              <a:buNone/>
            </a:pPr>
            <a:endParaRPr lang="ru-RU" sz="2400" dirty="0" smtClean="0"/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2" descr="E:\Кия_2015 Инга\P11706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088" y="3780438"/>
            <a:ext cx="3779912" cy="28347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E:\Кия_2015 Инга\IMGP78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240" y="548680"/>
            <a:ext cx="2052228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E:\Кия_2015 Инга\IMG_004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3861048"/>
            <a:ext cx="1776198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3" name="Picture 5" descr="E:\Кия_2015 Инга\DSCN296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933056"/>
            <a:ext cx="336037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686800" cy="838200"/>
          </a:xfrm>
        </p:spPr>
        <p:txBody>
          <a:bodyPr>
            <a:noAutofit/>
          </a:bodyPr>
          <a:lstStyle/>
          <a:p>
            <a:r>
              <a:rPr lang="ru-RU" sz="2800" dirty="0" smtClean="0"/>
              <a:t>ребята , не важно где вы отдыхаете главное с пользой….желаю вам интересных  путешествий и красивых мест… Удачи!!!</a:t>
            </a:r>
            <a:endParaRPr lang="ru-RU" sz="2800" dirty="0"/>
          </a:p>
        </p:txBody>
      </p:sp>
      <p:pic>
        <p:nvPicPr>
          <p:cNvPr id="18434" name="Picture 2" descr="F:\кита1-12\P11002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500174"/>
            <a:ext cx="6643734" cy="49829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686800" cy="838200"/>
          </a:xfrm>
        </p:spPr>
        <p:txBody>
          <a:bodyPr/>
          <a:lstStyle/>
          <a:p>
            <a:r>
              <a:rPr lang="ru-RU" dirty="0" smtClean="0"/>
              <a:t>Используемая  литература.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68760"/>
            <a:ext cx="8686800" cy="5184576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buNone/>
            </a:pPr>
            <a:r>
              <a:rPr lang="ru-RU" sz="2000" b="1" dirty="0" smtClean="0"/>
              <a:t>Интернет – ресурсы: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1.</a:t>
            </a:r>
            <a:r>
              <a:rPr lang="en-US" sz="2000" dirty="0" smtClean="0"/>
              <a:t>Mapsoid.ru</a:t>
            </a:r>
            <a:r>
              <a:rPr lang="ru-RU" sz="2000" dirty="0" smtClean="0"/>
              <a:t> Река Кия на карте 2012-2015г.;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2. Маршруты: Сообщество путешествующих людей, </a:t>
            </a:r>
            <a:r>
              <a:rPr lang="en-US" sz="2000" dirty="0" smtClean="0"/>
              <a:t>marshruty.ru</a:t>
            </a:r>
            <a:endParaRPr lang="ru-RU" sz="2000" dirty="0" smtClean="0"/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3. Копылов С., Лапкин Ф., Город на КИИ, 2004г.;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4. Рыбалка в Сибири – Кия (Кемеровская область), </a:t>
            </a:r>
            <a:r>
              <a:rPr lang="en-US" sz="2000" dirty="0" smtClean="0"/>
              <a:t>klevoemesto.com$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5. Сайт Елены </a:t>
            </a:r>
            <a:r>
              <a:rPr lang="ru-RU" sz="2000" dirty="0" err="1" smtClean="0"/>
              <a:t>Ковшиной</a:t>
            </a:r>
            <a:r>
              <a:rPr lang="ru-RU" sz="2000" dirty="0" smtClean="0"/>
              <a:t>, учителя начальных классов. Класс 39, интернет –урок  по окружающему миру «Древний Египет».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6. Павлов Кирилл, Река Уса, Кемеровская область, презентация ученика 4б класс;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7. Большая советская энциклопедия М.: Советская энциклопедия 1969-1978г.;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8.</a:t>
            </a:r>
            <a:r>
              <a:rPr lang="ru-RU" sz="2000" b="1" dirty="0" smtClean="0"/>
              <a:t> </a:t>
            </a:r>
            <a:r>
              <a:rPr lang="ru-RU" sz="2000" dirty="0" smtClean="0"/>
              <a:t>© Авторский проект "Детский час", 2012-2015, Китай, </a:t>
            </a:r>
            <a:r>
              <a:rPr lang="ru-RU" sz="2000" dirty="0" err="1" smtClean="0"/>
              <a:t>Хайнань</a:t>
            </a:r>
            <a:r>
              <a:rPr lang="ru-RU" sz="2000" dirty="0" smtClean="0"/>
              <a:t>;</a:t>
            </a:r>
          </a:p>
          <a:p>
            <a:pPr>
              <a:spcBef>
                <a:spcPts val="0"/>
              </a:spcBef>
              <a:buNone/>
            </a:pPr>
            <a:r>
              <a:rPr lang="ru-RU" sz="2000" dirty="0" smtClean="0"/>
              <a:t>9. </a:t>
            </a:r>
            <a:r>
              <a:rPr lang="en-US" sz="2000" dirty="0" smtClean="0"/>
              <a:t>MILLETOUR</a:t>
            </a:r>
            <a:r>
              <a:rPr lang="ru-RU" sz="2000" dirty="0" smtClean="0"/>
              <a:t> «Ваш отдых с улыбкой», </a:t>
            </a:r>
            <a:r>
              <a:rPr lang="ru-RU" sz="2000" dirty="0" err="1" smtClean="0"/>
              <a:t>Тайланд</a:t>
            </a:r>
            <a:r>
              <a:rPr lang="ru-RU" sz="2000" dirty="0" smtClean="0"/>
              <a:t>. </a:t>
            </a:r>
          </a:p>
          <a:p>
            <a:pPr>
              <a:spcBef>
                <a:spcPts val="0"/>
              </a:spcBef>
              <a:buNone/>
            </a:pPr>
            <a:endParaRPr lang="ru-RU" sz="2000" dirty="0" smtClean="0"/>
          </a:p>
          <a:p>
            <a:pPr>
              <a:spcBef>
                <a:spcPts val="0"/>
              </a:spcBef>
              <a:buNone/>
            </a:pPr>
            <a:endParaRPr lang="ru-RU" sz="20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Слово «Египет» означает «чёрная земля».</a:t>
            </a:r>
            <a:br>
              <a:rPr lang="ru-RU" sz="2200" dirty="0" smtClean="0"/>
            </a:br>
            <a:r>
              <a:rPr lang="ru-RU" sz="2200" dirty="0" smtClean="0"/>
              <a:t>Сегодняшний </a:t>
            </a:r>
            <a:r>
              <a:rPr lang="ru-RU" sz="2200" b="1" dirty="0" smtClean="0">
                <a:solidFill>
                  <a:srgbClr val="0070C0"/>
                </a:solidFill>
              </a:rPr>
              <a:t>Египет</a:t>
            </a:r>
            <a:r>
              <a:rPr lang="ru-RU" sz="2200" b="1" dirty="0" smtClean="0"/>
              <a:t> </a:t>
            </a:r>
            <a:r>
              <a:rPr lang="ru-RU" sz="2200" dirty="0" smtClean="0"/>
              <a:t>– крупнейшая</a:t>
            </a:r>
            <a:br>
              <a:rPr lang="ru-RU" sz="2200" dirty="0" smtClean="0"/>
            </a:br>
            <a:r>
              <a:rPr lang="ru-RU" sz="2200" dirty="0" smtClean="0"/>
              <a:t> арабская страна, расположенная</a:t>
            </a:r>
            <a:br>
              <a:rPr lang="ru-RU" sz="2200" dirty="0" smtClean="0"/>
            </a:br>
            <a:r>
              <a:rPr lang="ru-RU" sz="2200" dirty="0" smtClean="0"/>
              <a:t> на северо-востоке Африки</a:t>
            </a:r>
            <a:r>
              <a:rPr lang="ru-RU" sz="3100" dirty="0" smtClean="0"/>
              <a:t>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554162"/>
            <a:ext cx="8812088" cy="4899174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dirty="0" smtClean="0"/>
              <a:t>96% территории </a:t>
            </a:r>
            <a:r>
              <a:rPr lang="ru-RU" b="1" dirty="0" smtClean="0">
                <a:solidFill>
                  <a:srgbClr val="0070C0"/>
                </a:solidFill>
              </a:rPr>
              <a:t>Египта</a:t>
            </a:r>
            <a:r>
              <a:rPr lang="ru-RU" dirty="0" smtClean="0">
                <a:solidFill>
                  <a:srgbClr val="0070C0"/>
                </a:solidFill>
              </a:rPr>
              <a:t>,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превышающей миллион квадратных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километров, - это </a:t>
            </a:r>
            <a:r>
              <a:rPr lang="ru-RU" u="sng" dirty="0" smtClean="0"/>
              <a:t>пустыня с редкими 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u="sng" dirty="0" smtClean="0"/>
              <a:t>оазисами</a:t>
            </a:r>
            <a:r>
              <a:rPr lang="ru-RU" dirty="0" smtClean="0"/>
              <a:t>, причем значительная часть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пустыни - </a:t>
            </a:r>
            <a:r>
              <a:rPr lang="ru-RU" u="sng" dirty="0" smtClean="0"/>
              <a:t>не песчаная, а гористая.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Остальное - </a:t>
            </a:r>
            <a:r>
              <a:rPr lang="ru-RU" u="sng" dirty="0" smtClean="0"/>
              <a:t>долина и дельта Нила</a:t>
            </a:r>
            <a:r>
              <a:rPr lang="ru-RU" dirty="0" smtClean="0"/>
              <a:t>, где до сих пор</a:t>
            </a:r>
          </a:p>
          <a:p>
            <a:pPr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/>
              <a:t> живет 90 процентов 65-миллионного населения страны.</a:t>
            </a:r>
          </a:p>
          <a:p>
            <a:pPr>
              <a:lnSpc>
                <a:spcPct val="120000"/>
              </a:lnSpc>
              <a:spcBef>
                <a:spcPts val="0"/>
              </a:spcBef>
            </a:pPr>
            <a:r>
              <a:rPr lang="ru-RU" b="1" dirty="0" smtClean="0">
                <a:solidFill>
                  <a:srgbClr val="0070C0"/>
                </a:solidFill>
              </a:rPr>
              <a:t>Египет </a:t>
            </a:r>
            <a:r>
              <a:rPr lang="ru-RU" dirty="0" smtClean="0"/>
              <a:t>- чрезвычайно радушная страна. Гостей всегда встречают с открытым сердцем. Вас с интересом расспросят о семье, работе, о ваших впечатлениях от Египта. Также сердечно пригласят вас в гости, хотя бы на чашечку чая.                                                       </a:t>
            </a:r>
            <a:r>
              <a:rPr lang="ru-RU" b="1" dirty="0" smtClean="0">
                <a:solidFill>
                  <a:srgbClr val="FF0000"/>
                </a:solidFill>
              </a:rPr>
              <a:t>ЕГИПЕТ-2010г. 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4" name="Picture 4" descr="F:\египед-12\P1060826.JPG"/>
          <p:cNvPicPr>
            <a:picLocks noChangeAspect="1" noChangeArrowheads="1"/>
          </p:cNvPicPr>
          <p:nvPr/>
        </p:nvPicPr>
        <p:blipFill>
          <a:blip r:embed="rId2" cstate="print"/>
          <a:srcRect l="5847" t="2923" r="18148" b="6461"/>
          <a:stretch>
            <a:fillRect/>
          </a:stretch>
        </p:blipFill>
        <p:spPr bwMode="auto">
          <a:xfrm>
            <a:off x="6929422" y="260648"/>
            <a:ext cx="2214578" cy="35206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F:\египед-12\P10607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3212976"/>
            <a:ext cx="2518045" cy="3357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F:\египед-12\P1060685.JPG"/>
          <p:cNvPicPr>
            <a:picLocks noChangeAspect="1" noChangeArrowheads="1"/>
          </p:cNvPicPr>
          <p:nvPr/>
        </p:nvPicPr>
        <p:blipFill>
          <a:blip r:embed="rId3" cstate="print"/>
          <a:srcRect r="11650"/>
          <a:stretch>
            <a:fillRect/>
          </a:stretch>
        </p:blipFill>
        <p:spPr bwMode="auto">
          <a:xfrm>
            <a:off x="2627784" y="332656"/>
            <a:ext cx="3618807" cy="30718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F:\египед-12\P106067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40968"/>
            <a:ext cx="2571768" cy="34292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251520" y="260648"/>
            <a:ext cx="25922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ЭКСТРИМ-САФАРИ В </a:t>
            </a:r>
            <a:r>
              <a:rPr lang="ru-RU" sz="2000" dirty="0" err="1" smtClean="0"/>
              <a:t>Шарм-Эль-Шейхе</a:t>
            </a:r>
            <a:r>
              <a:rPr lang="ru-RU" sz="2000" dirty="0" smtClean="0"/>
              <a:t>: катание на </a:t>
            </a:r>
            <a:r>
              <a:rPr lang="ru-RU" sz="2000" dirty="0" err="1" smtClean="0"/>
              <a:t>квадроциклах</a:t>
            </a:r>
            <a:r>
              <a:rPr lang="ru-RU" sz="2000" dirty="0" smtClean="0"/>
              <a:t> +</a:t>
            </a:r>
          </a:p>
          <a:p>
            <a:r>
              <a:rPr lang="ru-RU" sz="2000" dirty="0" smtClean="0"/>
              <a:t>катание на верблюдах, не забываемое впечатление.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6228184" y="332656"/>
            <a:ext cx="291581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Много эмоций после музея, перед  морским путешествием, где можно насладиться солнцем и морем! Через специальные стекла батискафа, приближающие объекты на 6 метров, близко рассмотреть уникальные виды рыб и разнообразные коралловые рифы.</a:t>
            </a:r>
            <a:endParaRPr lang="ru-RU" sz="16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987824" y="3501008"/>
            <a:ext cx="309634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prstClr val="black"/>
                </a:solidFill>
              </a:rPr>
              <a:t>Через специальные стекла батискафа, приближающие объекты на 6 метров, близко рассмотреть уникальные виды рыб и разнообразные коралловые рифы.</a:t>
            </a:r>
            <a:endParaRPr lang="ru-RU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Египет-12\P1060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3432623" cy="25743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                                   Интересное </a:t>
            </a:r>
            <a:br>
              <a:rPr lang="ru-RU" dirty="0" smtClean="0">
                <a:solidFill>
                  <a:srgbClr val="0070C0"/>
                </a:solidFill>
              </a:rPr>
            </a:br>
            <a:r>
              <a:rPr lang="ru-RU" dirty="0" smtClean="0">
                <a:solidFill>
                  <a:srgbClr val="0070C0"/>
                </a:solidFill>
              </a:rPr>
              <a:t>                                     о Египте.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196752"/>
            <a:ext cx="8686800" cy="5400600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2000" dirty="0" smtClean="0"/>
              <a:t>                                                                    </a:t>
            </a:r>
            <a:r>
              <a:rPr lang="ru-RU" sz="2000" dirty="0" smtClean="0">
                <a:solidFill>
                  <a:schemeClr val="tx1"/>
                </a:solidFill>
              </a:rPr>
              <a:t>Первые египтяне были  странствующими 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                                                             охотниками,     которые пришли из пустыни и 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                                                             поселились в долине 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Нила. На этой почве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                                                             хорошо росла трава, что </a:t>
            </a:r>
            <a:r>
              <a:rPr lang="ru-RU" sz="2000" dirty="0" smtClean="0">
                <a:solidFill>
                  <a:schemeClr val="bg1"/>
                </a:solidFill>
              </a:rPr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обеспечивало</a:t>
            </a:r>
          </a:p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</a:rPr>
              <a:t>                                                                  пастбищами овец, коз и крупный рогатый</a:t>
            </a:r>
            <a:r>
              <a:rPr lang="ru-RU" sz="2000" dirty="0" smtClean="0">
                <a:solidFill>
                  <a:schemeClr val="bg1"/>
                </a:solidFill>
              </a:rPr>
              <a:t>  </a:t>
            </a:r>
            <a:r>
              <a:rPr lang="ru-RU" sz="2000" dirty="0" smtClean="0">
                <a:solidFill>
                  <a:schemeClr val="tx1"/>
                </a:solidFill>
              </a:rPr>
              <a:t>скот;</a:t>
            </a:r>
          </a:p>
          <a:p>
            <a:pPr>
              <a:buNone/>
            </a:pPr>
            <a:endParaRPr lang="ru-RU" sz="2000" dirty="0" smtClean="0">
              <a:solidFill>
                <a:schemeClr val="tx1"/>
              </a:solidFill>
            </a:endParaRPr>
          </a:p>
          <a:p>
            <a:r>
              <a:rPr lang="ru-RU" sz="2000" dirty="0" smtClean="0"/>
              <a:t>Большинство населения составляли земледельцы, круглый</a:t>
            </a:r>
          </a:p>
          <a:p>
            <a:pPr>
              <a:buNone/>
            </a:pPr>
            <a:r>
              <a:rPr lang="ru-RU" sz="2000" dirty="0" smtClean="0"/>
              <a:t>      год работавшие на полях, чтобы обеспечить </a:t>
            </a:r>
          </a:p>
          <a:p>
            <a:pPr>
              <a:buNone/>
            </a:pPr>
            <a:r>
              <a:rPr lang="ru-RU" sz="2000" dirty="0" smtClean="0"/>
              <a:t>      продовольствием города;</a:t>
            </a:r>
          </a:p>
          <a:p>
            <a:r>
              <a:rPr lang="ru-RU" sz="2000" dirty="0" smtClean="0"/>
              <a:t>Только дети фараонов и сыновья из знатных родов посещали</a:t>
            </a:r>
          </a:p>
          <a:p>
            <a:pPr>
              <a:buNone/>
            </a:pPr>
            <a:r>
              <a:rPr lang="ru-RU" sz="2000" dirty="0" smtClean="0"/>
              <a:t>       школу. Девочки оставались дома со своими матерями,</a:t>
            </a:r>
          </a:p>
          <a:p>
            <a:pPr>
              <a:buNone/>
            </a:pPr>
            <a:r>
              <a:rPr lang="ru-RU" sz="2000" dirty="0" smtClean="0"/>
              <a:t>       учившими их домашнему хозяйству, приготовлению пищи,</a:t>
            </a:r>
          </a:p>
          <a:p>
            <a:pPr>
              <a:buNone/>
            </a:pPr>
            <a:r>
              <a:rPr lang="ru-RU" sz="2000" dirty="0" smtClean="0"/>
              <a:t>       прядению и ткачеству;</a:t>
            </a:r>
          </a:p>
          <a:p>
            <a:r>
              <a:rPr lang="ru-RU" sz="2000" dirty="0" smtClean="0"/>
              <a:t>Крестьянских детей тоже учили дома, им с раннего возраста</a:t>
            </a:r>
          </a:p>
          <a:p>
            <a:pPr>
              <a:buNone/>
            </a:pPr>
            <a:r>
              <a:rPr lang="ru-RU" sz="2000" dirty="0" smtClean="0"/>
              <a:t>      предстояло работать в поле, ухаживать за посевами и </a:t>
            </a:r>
          </a:p>
          <a:p>
            <a:pPr>
              <a:buNone/>
            </a:pPr>
            <a:r>
              <a:rPr lang="ru-RU" sz="2000" dirty="0" smtClean="0"/>
              <a:t>      пасти домашних животных. Рыбаки также передавали свое</a:t>
            </a:r>
          </a:p>
          <a:p>
            <a:pPr>
              <a:buNone/>
            </a:pPr>
            <a:r>
              <a:rPr lang="ru-RU" sz="2000" dirty="0" smtClean="0"/>
              <a:t>       умение детям;</a:t>
            </a:r>
          </a:p>
          <a:p>
            <a:r>
              <a:rPr lang="ru-RU" sz="2000" dirty="0" smtClean="0"/>
              <a:t>Многие образованные мальчики учились ремеслу писца. Писцов</a:t>
            </a:r>
          </a:p>
          <a:p>
            <a:pPr>
              <a:buNone/>
            </a:pPr>
            <a:r>
              <a:rPr lang="ru-RU" sz="2000" dirty="0" smtClean="0"/>
              <a:t>      в Древнем Египте чрезвычайно уважали. В городах работали</a:t>
            </a:r>
          </a:p>
          <a:p>
            <a:pPr>
              <a:buNone/>
            </a:pPr>
            <a:r>
              <a:rPr lang="ru-RU" sz="2000" dirty="0" smtClean="0"/>
              <a:t>      школы писцов, где учителями были жрецы и государственные</a:t>
            </a:r>
          </a:p>
          <a:p>
            <a:pPr>
              <a:buNone/>
            </a:pPr>
            <a:r>
              <a:rPr lang="ru-RU" sz="2000" dirty="0" smtClean="0"/>
              <a:t>      чиновники;</a:t>
            </a:r>
          </a:p>
        </p:txBody>
      </p:sp>
      <p:pic>
        <p:nvPicPr>
          <p:cNvPr id="4" name="Picture 3" descr="F:\египед-12\P1060653.JPG"/>
          <p:cNvPicPr>
            <a:picLocks noChangeAspect="1" noChangeArrowheads="1"/>
          </p:cNvPicPr>
          <p:nvPr/>
        </p:nvPicPr>
        <p:blipFill>
          <a:blip r:embed="rId3" cstate="print">
            <a:lum bright="10000" contrast="30000"/>
          </a:blip>
          <a:srcRect l="17167" r="17028" b="10954"/>
          <a:stretch>
            <a:fillRect/>
          </a:stretch>
        </p:blipFill>
        <p:spPr bwMode="auto">
          <a:xfrm>
            <a:off x="6948264" y="3068960"/>
            <a:ext cx="1979608" cy="357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египед-12\P1060652.JPG"/>
          <p:cNvPicPr>
            <a:picLocks noChangeAspect="1" noChangeArrowheads="1"/>
          </p:cNvPicPr>
          <p:nvPr/>
        </p:nvPicPr>
        <p:blipFill>
          <a:blip r:embed="rId2" cstate="print"/>
          <a:srcRect l="13559" t="5084" r="13559" b="9751"/>
          <a:stretch>
            <a:fillRect/>
          </a:stretch>
        </p:blipFill>
        <p:spPr bwMode="auto">
          <a:xfrm>
            <a:off x="6516216" y="188640"/>
            <a:ext cx="2214578" cy="3450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 descr="F:\египед-12\P1060624.JPG"/>
          <p:cNvPicPr>
            <a:picLocks noChangeAspect="1" noChangeArrowheads="1"/>
          </p:cNvPicPr>
          <p:nvPr/>
        </p:nvPicPr>
        <p:blipFill>
          <a:blip r:embed="rId3" cstate="print"/>
          <a:srcRect l="8247" t="12372" r="15464" b="24394"/>
          <a:stretch>
            <a:fillRect/>
          </a:stretch>
        </p:blipFill>
        <p:spPr bwMode="auto">
          <a:xfrm>
            <a:off x="4860032" y="4040094"/>
            <a:ext cx="4085216" cy="25394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79512" y="260648"/>
            <a:ext cx="806489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 smtClean="0">
                <a:solidFill>
                  <a:srgbClr val="0070C0"/>
                </a:solidFill>
              </a:rPr>
              <a:t>Фараоны древнего Египта </a:t>
            </a:r>
            <a:r>
              <a:rPr lang="ru-RU" sz="2200" dirty="0" smtClean="0"/>
              <a:t>никому и никогда не</a:t>
            </a:r>
          </a:p>
          <a:p>
            <a:r>
              <a:rPr lang="ru-RU" sz="2200" dirty="0" smtClean="0"/>
              <a:t> позволяли видеть свои волосы. Для того чтобы</a:t>
            </a:r>
          </a:p>
          <a:p>
            <a:r>
              <a:rPr lang="ru-RU" sz="2200" dirty="0" smtClean="0"/>
              <a:t> их скрыть, они носили корону или же </a:t>
            </a:r>
          </a:p>
          <a:p>
            <a:r>
              <a:rPr lang="ru-RU" sz="2200" dirty="0" smtClean="0"/>
              <a:t>прикрывали волосы платком под названием </a:t>
            </a:r>
          </a:p>
          <a:p>
            <a:r>
              <a:rPr lang="ru-RU" sz="2200" dirty="0" smtClean="0"/>
              <a:t>«</a:t>
            </a:r>
            <a:r>
              <a:rPr lang="ru-RU" sz="2200" dirty="0" err="1" smtClean="0"/>
              <a:t>немез</a:t>
            </a:r>
            <a:r>
              <a:rPr lang="ru-RU" sz="2200" dirty="0" smtClean="0"/>
              <a:t>».</a:t>
            </a:r>
          </a:p>
          <a:p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2204864"/>
            <a:ext cx="640871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/>
              <a:t>      Наиболее знамениты пирамиды в окрестностях </a:t>
            </a:r>
            <a:r>
              <a:rPr lang="ru-RU" sz="2200" b="1" dirty="0" smtClean="0"/>
              <a:t>города Гиза</a:t>
            </a:r>
            <a:r>
              <a:rPr lang="ru-RU" sz="2200" dirty="0" smtClean="0"/>
              <a:t>, это единственное чудо из семи чудес древнего мира, сохранившееся до наших дней. Там стоят 3 пирамиды, из которых самая большая, пирамида Хеопса, при постройке имела в высоту 147 м ( 50 этажей);</a:t>
            </a:r>
          </a:p>
          <a:p>
            <a:r>
              <a:rPr lang="ru-RU" sz="2200" dirty="0" smtClean="0"/>
              <a:t>      По приказу фараона тысячи людей</a:t>
            </a:r>
          </a:p>
          <a:p>
            <a:r>
              <a:rPr lang="ru-RU" sz="2200" dirty="0" smtClean="0"/>
              <a:t> много лет трудились над постройкой</a:t>
            </a:r>
          </a:p>
          <a:p>
            <a:r>
              <a:rPr lang="ru-RU" sz="2200" dirty="0" smtClean="0"/>
              <a:t> пирамиды. Египтяне работали 10</a:t>
            </a:r>
          </a:p>
          <a:p>
            <a:r>
              <a:rPr lang="ru-RU" sz="2200" dirty="0" smtClean="0"/>
              <a:t> дней, 2 дня отдыхали. И были 65 дней</a:t>
            </a:r>
          </a:p>
          <a:p>
            <a:r>
              <a:rPr lang="ru-RU" sz="2200" dirty="0" smtClean="0"/>
              <a:t> выходных для проведения церемоний</a:t>
            </a:r>
          </a:p>
          <a:p>
            <a:r>
              <a:rPr lang="ru-RU" sz="2200" dirty="0" smtClean="0"/>
              <a:t> и празднований;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838200"/>
          </a:xfrm>
        </p:spPr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Интересное о  </a:t>
            </a:r>
            <a:r>
              <a:rPr lang="ru-RU" dirty="0" err="1" smtClean="0">
                <a:solidFill>
                  <a:srgbClr val="0070C0"/>
                </a:solidFill>
              </a:rPr>
              <a:t>ЕгиптЕ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980728"/>
            <a:ext cx="8686800" cy="5688632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0"/>
              </a:spcBef>
            </a:pPr>
            <a:r>
              <a:rPr lang="ru-RU" sz="2400" dirty="0" smtClean="0"/>
              <a:t>Так как египтяне верили в загробный мир, то и обряд погребения мертвого тоже имел большое значение;</a:t>
            </a:r>
          </a:p>
          <a:p>
            <a:pPr>
              <a:spcBef>
                <a:spcPts val="0"/>
              </a:spcBef>
            </a:pPr>
            <a:r>
              <a:rPr lang="ru-RU" sz="2400" dirty="0" smtClean="0"/>
              <a:t>А вы знаете, что… Множество гробниц и погребенных в них сокровищ было разграблено ворами, однако гробница царя </a:t>
            </a:r>
            <a:r>
              <a:rPr lang="ru-RU" sz="2400" b="1" dirty="0" smtClean="0"/>
              <a:t>Тутанхамона</a:t>
            </a:r>
            <a:r>
              <a:rPr lang="ru-RU" sz="2400" dirty="0" smtClean="0"/>
              <a:t> оставалась нетронутой в течение 3300 лет. Эту гробницу обнаружили только в 1922 г. Археологи были поражены хранившимися в ней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сокровищами: золотом,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драгоценностями,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изысканными одеждами,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 колесницами и музыкальными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 инструментами. Лицо мумии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 закрывала прекрасная маска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 из золота и драгоценных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 камней.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 Когда Тутанхамон скончался,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/>
              <a:t>      ему было только 17 лет.</a:t>
            </a:r>
          </a:p>
          <a:p>
            <a:endParaRPr lang="ru-RU" sz="2000" dirty="0"/>
          </a:p>
        </p:txBody>
      </p:sp>
      <p:pic>
        <p:nvPicPr>
          <p:cNvPr id="4" name="Picture 3" descr="F:\египед-12\P106076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4048" y="3645024"/>
            <a:ext cx="3931386" cy="29483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</a:t>
            </a:r>
            <a:r>
              <a:rPr lang="ru-RU" dirty="0" smtClean="0">
                <a:solidFill>
                  <a:srgbClr val="FF0000"/>
                </a:solidFill>
              </a:rPr>
              <a:t>в  2012   году </a:t>
            </a:r>
            <a:r>
              <a:rPr lang="ru-RU" dirty="0" smtClean="0"/>
              <a:t>я совершил путешествие в </a:t>
            </a:r>
            <a:r>
              <a:rPr lang="ru-RU" dirty="0" smtClean="0">
                <a:solidFill>
                  <a:srgbClr val="0070C0"/>
                </a:solidFill>
              </a:rPr>
              <a:t>Китай на остров </a:t>
            </a:r>
            <a:r>
              <a:rPr lang="ru-RU" dirty="0" err="1" smtClean="0">
                <a:solidFill>
                  <a:srgbClr val="0070C0"/>
                </a:solidFill>
              </a:rPr>
              <a:t>Хайнань</a:t>
            </a:r>
            <a:r>
              <a:rPr lang="ru-RU" dirty="0" smtClean="0"/>
              <a:t>….</a:t>
            </a:r>
            <a:endParaRPr lang="ru-RU" dirty="0"/>
          </a:p>
        </p:txBody>
      </p:sp>
      <p:pic>
        <p:nvPicPr>
          <p:cNvPr id="15362" name="Picture 2" descr="F:\кита1-12\P10705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4221088"/>
            <a:ext cx="4391748" cy="24703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67544" y="1556792"/>
            <a:ext cx="835292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                      Экзотический остров </a:t>
            </a:r>
            <a:r>
              <a:rPr lang="ru-RU" sz="2800" dirty="0" err="1" smtClean="0"/>
              <a:t>Хайнань</a:t>
            </a:r>
            <a:r>
              <a:rPr lang="ru-RU" sz="2800" dirty="0" smtClean="0"/>
              <a:t> (Китай) –</a:t>
            </a:r>
          </a:p>
          <a:p>
            <a:r>
              <a:rPr lang="ru-RU" sz="2800" dirty="0" smtClean="0"/>
              <a:t>                      одно из самых замечательных мест на</a:t>
            </a:r>
          </a:p>
          <a:p>
            <a:r>
              <a:rPr lang="ru-RU" sz="2800" dirty="0" smtClean="0"/>
              <a:t>                      Земле. «Золотое» побережье, ласковые</a:t>
            </a:r>
          </a:p>
          <a:p>
            <a:r>
              <a:rPr lang="ru-RU" sz="2800" dirty="0" smtClean="0"/>
              <a:t>                       волны Южно-Китайского моря, </a:t>
            </a:r>
          </a:p>
          <a:p>
            <a:r>
              <a:rPr lang="ru-RU" sz="2800" dirty="0" smtClean="0"/>
              <a:t>                       приветливое солнышко, заповедные</a:t>
            </a:r>
          </a:p>
          <a:p>
            <a:r>
              <a:rPr lang="ru-RU" sz="2800" dirty="0" smtClean="0"/>
              <a:t>                        места, древние храмы – всё что душе</a:t>
            </a:r>
          </a:p>
          <a:p>
            <a:r>
              <a:rPr lang="ru-RU" sz="2800" dirty="0" smtClean="0"/>
              <a:t>                        угодно. </a:t>
            </a:r>
          </a:p>
          <a:p>
            <a:r>
              <a:rPr lang="ru-RU" sz="2800" dirty="0" smtClean="0"/>
              <a:t>Тропический остров </a:t>
            </a:r>
          </a:p>
          <a:p>
            <a:r>
              <a:rPr lang="ru-RU" sz="2800" dirty="0" smtClean="0"/>
              <a:t>принимает отдыхающих</a:t>
            </a:r>
          </a:p>
          <a:p>
            <a:r>
              <a:rPr lang="ru-RU" sz="2800" dirty="0" smtClean="0"/>
              <a:t> со всего света.</a:t>
            </a:r>
            <a:endParaRPr lang="ru-RU" sz="2800" dirty="0"/>
          </a:p>
        </p:txBody>
      </p:sp>
      <p:pic>
        <p:nvPicPr>
          <p:cNvPr id="5" name="Picture 4" descr="F:\кита1-12\P10706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484784"/>
            <a:ext cx="2379844" cy="31733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F:\кита1-12\P10705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2852936"/>
            <a:ext cx="1808275" cy="3214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7" name="Picture 3" descr="F:\кита1-12\P1070616.JPG"/>
          <p:cNvPicPr>
            <a:picLocks noChangeAspect="1" noChangeArrowheads="1"/>
          </p:cNvPicPr>
          <p:nvPr/>
        </p:nvPicPr>
        <p:blipFill>
          <a:blip r:embed="rId3" cstate="print">
            <a:lum bright="20000" contrast="20000"/>
          </a:blip>
          <a:srcRect t="11777" r="7524"/>
          <a:stretch>
            <a:fillRect/>
          </a:stretch>
        </p:blipFill>
        <p:spPr bwMode="auto">
          <a:xfrm>
            <a:off x="4427984" y="188640"/>
            <a:ext cx="2160240" cy="27480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8" name="Picture 4" descr="F:\кита1-12\P1080031.JPG"/>
          <p:cNvPicPr>
            <a:picLocks noChangeAspect="1" noChangeArrowheads="1"/>
          </p:cNvPicPr>
          <p:nvPr/>
        </p:nvPicPr>
        <p:blipFill>
          <a:blip r:embed="rId4" cstate="print"/>
          <a:srcRect t="16973" b="9579"/>
          <a:stretch>
            <a:fillRect/>
          </a:stretch>
        </p:blipFill>
        <p:spPr bwMode="auto">
          <a:xfrm>
            <a:off x="6660232" y="2420888"/>
            <a:ext cx="2243134" cy="29289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9" name="Picture 5" descr="F:\кита1-12\P108013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92080" y="4914773"/>
            <a:ext cx="3454626" cy="194322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0" name="Picture 6" descr="F:\кита1-12\P1070587.JPG"/>
          <p:cNvPicPr>
            <a:picLocks noChangeAspect="1" noChangeArrowheads="1"/>
          </p:cNvPicPr>
          <p:nvPr/>
        </p:nvPicPr>
        <p:blipFill>
          <a:blip r:embed="rId6" cstate="print"/>
          <a:srcRect l="17041" r="19970"/>
          <a:stretch>
            <a:fillRect/>
          </a:stretch>
        </p:blipFill>
        <p:spPr bwMode="auto">
          <a:xfrm>
            <a:off x="6588224" y="260648"/>
            <a:ext cx="2218151" cy="19808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251520" y="260648"/>
            <a:ext cx="4572000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С трех сторон </a:t>
            </a:r>
            <a:r>
              <a:rPr lang="ru-RU" sz="2800" b="1" dirty="0" err="1" smtClean="0">
                <a:solidFill>
                  <a:srgbClr val="0070C0"/>
                </a:solidFill>
              </a:rPr>
              <a:t>Хайнань</a:t>
            </a: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800" dirty="0" smtClean="0"/>
              <a:t>окружен горными массивами, в южной и центральной зонах острова произрастают густые леса. Среди деревьев самые знаменитые – тик и сандаловое дерево. Всё что есть вкусного на свете — бананы, манго, кокосы, чай, кофе произрастает и на острове </a:t>
            </a:r>
            <a:r>
              <a:rPr lang="ru-RU" sz="2800" dirty="0" err="1" smtClean="0"/>
              <a:t>Хайнань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1563</TotalTime>
  <Words>1904</Words>
  <Application>Microsoft Office PowerPoint</Application>
  <PresentationFormat>Экран (4:3)</PresentationFormat>
  <Paragraphs>200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Трек</vt:lpstr>
      <vt:lpstr>Слайд 1</vt:lpstr>
      <vt:lpstr>Расскажу немного о своих путешествиях…. … в 2 года я совершил свое первое путешествие с родителями в Египет,  а в 8 лет в 2010 году  его повторил…</vt:lpstr>
      <vt:lpstr>Слово «Египет» означает «чёрная земля». Сегодняшний Египет – крупнейшая  арабская страна, расположенная  на северо-востоке Африки. </vt:lpstr>
      <vt:lpstr>Слайд 4</vt:lpstr>
      <vt:lpstr>                                   Интересное                                       о Египте.</vt:lpstr>
      <vt:lpstr>Слайд 6</vt:lpstr>
      <vt:lpstr>Интересное о  ЕгиптЕ.</vt:lpstr>
      <vt:lpstr>А в  2012   году я совершил путешествие в Китай на остров Хайнань….</vt:lpstr>
      <vt:lpstr>Слайд 9</vt:lpstr>
      <vt:lpstr>Слайд 10</vt:lpstr>
      <vt:lpstr>ТАйланд-2015г.</vt:lpstr>
      <vt:lpstr>Тайланд -2015г.</vt:lpstr>
      <vt:lpstr>2015 г. ТАЙЛАНД</vt:lpstr>
      <vt:lpstr>2 года подряд (10,11 году)  –летом я отдыхал под Анапой в станице Благовещенская  на черном море</vt:lpstr>
      <vt:lpstr>Слайд 15</vt:lpstr>
      <vt:lpstr>Слайд 16</vt:lpstr>
      <vt:lpstr>А сколько интересных видов отдыха и развлечений: Рыбалка,  сафари, Утришский дельфинарий,  дайвинг, долина лотосов, полеты  на параплане, езда на квадроциклах, аквапарк, тонельный  аквариум «Батискаф», святые источники Неберджая, выставка  «Железо и монстры», частный музей истории и культуры.</vt:lpstr>
      <vt:lpstr>Слайд 18</vt:lpstr>
      <vt:lpstr>А еще я очень люблю кататься с бабушкой и папой на лыжах и коньках.</vt:lpstr>
      <vt:lpstr>Слайд 20</vt:lpstr>
      <vt:lpstr>Мне очень нравится сплавляться по рекам, это я на реке УСА-2009г. Мне 6 лет.</vt:lpstr>
      <vt:lpstr>Река УСА. </vt:lpstr>
      <vt:lpstr>Слайд 23</vt:lpstr>
      <vt:lpstr>А это я сплавляюсь по реке Кия –сплавлялся  в 2011г. – 8 лет, 2015г. – 12 лет.  2011 год.</vt:lpstr>
      <vt:lpstr>Слайд 25</vt:lpstr>
      <vt:lpstr>Кия-2015г.</vt:lpstr>
      <vt:lpstr>Река Кия-2015г.</vt:lpstr>
      <vt:lpstr>ребята , не важно где вы отдыхаете главное с пользой….желаю вам интересных  путешествий и красивых мест… Удачи!!!</vt:lpstr>
      <vt:lpstr>Используемая  литература.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123</dc:creator>
  <cp:lastModifiedBy>инга</cp:lastModifiedBy>
  <cp:revision>148</cp:revision>
  <dcterms:created xsi:type="dcterms:W3CDTF">2012-09-25T13:32:20Z</dcterms:created>
  <dcterms:modified xsi:type="dcterms:W3CDTF">2015-10-27T10:55:15Z</dcterms:modified>
</cp:coreProperties>
</file>